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1" r:id="rId3"/>
    <p:sldId id="257" r:id="rId4"/>
    <p:sldId id="260" r:id="rId5"/>
    <p:sldId id="262" r:id="rId6"/>
    <p:sldId id="258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81A50-CE11-42E3-B692-84BA1F1050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D89E55A-DB84-45CE-A1FB-C79C3C50F584}">
      <dgm:prSet phldrT="[Текст]" phldr="1"/>
      <dgm:spPr/>
      <dgm:t>
        <a:bodyPr/>
        <a:lstStyle/>
        <a:p>
          <a:endParaRPr lang="ru-RU"/>
        </a:p>
      </dgm:t>
    </dgm:pt>
    <dgm:pt modelId="{B4137C57-D853-423D-8EDA-8E7D120873BD}" type="parTrans" cxnId="{57A38E40-C0AB-43B9-8EA6-85897099416C}">
      <dgm:prSet/>
      <dgm:spPr/>
      <dgm:t>
        <a:bodyPr/>
        <a:lstStyle/>
        <a:p>
          <a:endParaRPr lang="ru-RU"/>
        </a:p>
      </dgm:t>
    </dgm:pt>
    <dgm:pt modelId="{0AE0478B-D0CC-42D5-9562-59AB9A953BFE}" type="sibTrans" cxnId="{57A38E40-C0AB-43B9-8EA6-85897099416C}">
      <dgm:prSet/>
      <dgm:spPr/>
      <dgm:t>
        <a:bodyPr/>
        <a:lstStyle/>
        <a:p>
          <a:endParaRPr lang="ru-RU"/>
        </a:p>
      </dgm:t>
    </dgm:pt>
    <dgm:pt modelId="{908361A6-9CE1-42CE-9AAA-A32309DF14C9}" type="pres">
      <dgm:prSet presAssocID="{8F581A50-CE11-42E3-B692-84BA1F1050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06CAB-E415-420D-B68F-B712116E32B8}" type="pres">
      <dgm:prSet presAssocID="{3D89E55A-DB84-45CE-A1FB-C79C3C50F584}" presName="node" presStyleLbl="node1" presStyleIdx="0" presStyleCnt="1" custLinFactNeighborX="-5951" custLinFactNeighborY="-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38E40-C0AB-43B9-8EA6-85897099416C}" srcId="{8F581A50-CE11-42E3-B692-84BA1F10507E}" destId="{3D89E55A-DB84-45CE-A1FB-C79C3C50F584}" srcOrd="0" destOrd="0" parTransId="{B4137C57-D853-423D-8EDA-8E7D120873BD}" sibTransId="{0AE0478B-D0CC-42D5-9562-59AB9A953BFE}"/>
    <dgm:cxn modelId="{67D7CA01-B9F6-4D6E-A028-EDD3E54632EC}" type="presOf" srcId="{8F581A50-CE11-42E3-B692-84BA1F10507E}" destId="{908361A6-9CE1-42CE-9AAA-A32309DF14C9}" srcOrd="0" destOrd="0" presId="urn:microsoft.com/office/officeart/2005/8/layout/default"/>
    <dgm:cxn modelId="{6B895F9B-B5BA-4CD7-ACC6-80F02BAED385}" type="presOf" srcId="{3D89E55A-DB84-45CE-A1FB-C79C3C50F584}" destId="{FAF06CAB-E415-420D-B68F-B712116E32B8}" srcOrd="0" destOrd="0" presId="urn:microsoft.com/office/officeart/2005/8/layout/default"/>
    <dgm:cxn modelId="{F69AF26E-67AB-45A3-B670-4E8A29505E8A}" type="presParOf" srcId="{908361A6-9CE1-42CE-9AAA-A32309DF14C9}" destId="{FAF06CAB-E415-420D-B68F-B712116E32B8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5A90-4271-4D24-B6F4-0E170E20A503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D67F-4053-4A98-B976-EFB3E04394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D67F-4053-4A98-B976-EFB3E04394A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7042AF-DC4D-422D-86AC-746ECE53D6D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F540A0-2049-4FA2-8298-17E2D9177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58\ASF\ahwbjvhy.as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58\ASF\&#1043;&#1083;&#1072;&#1074;&#1085;&#1072;&#1103;%20&#1076;&#1086;&#1088;&#1086;&#1075;&#1072;%20&#1089;&#1094;&#1077;&#1087;&#1083;&#1077;&#1085;&#1080;&#1077;%20&#1072;&#1074;&#1090;&#1086;&#1084;&#1086;&#1073;&#1080;&#1083;&#1103;.as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58\ASF\&#1057;&#1094;&#1077;&#1087;&#1083;&#1077;&#1085;&#1080;&#1077;%20&#1075;&#1086;&#1085;&#1086;&#1095;&#1085;&#1086;&#1075;&#1086;%20&#1072;&#1074;&#1090;&#1086;&#1084;&#1086;&#1073;&#1080;&#1083;&#1103;.as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58\ASF\&#1055;&#1088;&#1080;&#1085;&#1094;&#1080;&#1087;%20&#1088;&#1072;&#1073;&#1086;&#1090;&#1099;%20&#1089;&#1094;&#1077;&#1087;&#1083;&#1077;&#1085;&#1080;&#1103;%20&#1080;%20&#1082;&#1086;&#1088;&#1086;&#1073;&#1082;&#1080;%20&#1087;&#1077;&#1088;&#1077;&#1076;&#1072;&#1095;..as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14555"/>
            <a:ext cx="8458200" cy="3861232"/>
          </a:xfrm>
        </p:spPr>
        <p:txBody>
          <a:bodyPr>
            <a:normAutofit/>
          </a:bodyPr>
          <a:lstStyle/>
          <a:p>
            <a:r>
              <a:rPr lang="ru-RU" sz="1800" b="1" u="sng" dirty="0" err="1" smtClean="0">
                <a:solidFill>
                  <a:srgbClr val="00B050"/>
                </a:solidFill>
              </a:rPr>
              <a:t>ЦелИ</a:t>
            </a:r>
            <a:r>
              <a:rPr lang="ru-RU" sz="1800" b="1" u="sng" dirty="0" smtClean="0">
                <a:solidFill>
                  <a:srgbClr val="00B050"/>
                </a:solidFill>
              </a:rPr>
              <a:t/>
            </a:r>
            <a:br>
              <a:rPr lang="ru-RU" sz="1800" b="1" u="sng" dirty="0" smtClean="0">
                <a:solidFill>
                  <a:srgbClr val="00B050"/>
                </a:solidFill>
              </a:rPr>
            </a:br>
            <a:r>
              <a:rPr lang="ru-RU" sz="1800" b="1" u="sng" dirty="0" smtClean="0">
                <a:solidFill>
                  <a:srgbClr val="00B050"/>
                </a:solidFill>
              </a:rPr>
              <a:t>Обучающая: </a:t>
            </a:r>
            <a:r>
              <a:rPr lang="ru-RU" sz="1800" dirty="0" smtClean="0">
                <a:solidFill>
                  <a:srgbClr val="00B050"/>
                </a:solidFill>
              </a:rPr>
              <a:t>формирование новых знаний по устройству назначению и принципу работы сцепления.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28670"/>
            <a:ext cx="8458200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Тема : « Сцепление трактора МТЗ-82»</a:t>
            </a:r>
          </a:p>
          <a:p>
            <a:pPr algn="ctr"/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4220" y="2188332"/>
            <a:ext cx="4135561" cy="24813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Корзина с нажимным диском и подшипником</a:t>
            </a:r>
            <a:endParaRPr lang="ru-RU" dirty="0"/>
          </a:p>
        </p:txBody>
      </p:sp>
      <p:pic>
        <p:nvPicPr>
          <p:cNvPr id="4" name="Рисунок 3" descr="f20120719142633-80_1601090_disk_dis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4091499" cy="3167060"/>
          </a:xfrm>
          <a:prstGeom prst="rect">
            <a:avLst/>
          </a:prstGeom>
        </p:spPr>
      </p:pic>
      <p:pic>
        <p:nvPicPr>
          <p:cNvPr id="5" name="Рисунок 4" descr="iCAHCV9G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7"/>
            <a:ext cx="3746208" cy="32670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Нажимной диск с корзиной и подшипником</a:t>
            </a:r>
            <a:endParaRPr lang="ru-RU" dirty="0"/>
          </a:p>
        </p:txBody>
      </p:sp>
      <p:pic>
        <p:nvPicPr>
          <p:cNvPr id="4" name="Рисунок 3" descr="16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995"/>
            <a:ext cx="9144000" cy="7033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ahwbjvhy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Сцепление работает следующим образом</a:t>
            </a:r>
            <a:endParaRPr lang="ru-RU" dirty="0"/>
          </a:p>
        </p:txBody>
      </p:sp>
      <p:pic>
        <p:nvPicPr>
          <p:cNvPr id="4" name="Содержимое 3" descr="Shema-odnodiskovogo-stsepleniya-s-privodom-vy-klyuche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3214710" cy="3071834"/>
          </a:xfrm>
        </p:spPr>
      </p:pic>
      <p:sp>
        <p:nvSpPr>
          <p:cNvPr id="5" name="TextBox 4"/>
          <p:cNvSpPr txBox="1"/>
          <p:nvPr/>
        </p:nvSpPr>
        <p:spPr>
          <a:xfrm>
            <a:off x="4071934" y="2000240"/>
            <a:ext cx="48690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Подшипник 9 воздействует на рычаги8.</a:t>
            </a:r>
          </a:p>
          <a:p>
            <a:r>
              <a:rPr lang="ru-RU" dirty="0" smtClean="0"/>
              <a:t>Рычаг отводит нажимной диск 2. преодолевая </a:t>
            </a:r>
          </a:p>
          <a:p>
            <a:r>
              <a:rPr lang="ru-RU" dirty="0" smtClean="0"/>
              <a:t>усилие пружин.</a:t>
            </a:r>
          </a:p>
          <a:p>
            <a:r>
              <a:rPr lang="ru-RU" dirty="0" smtClean="0"/>
              <a:t>Диск </a:t>
            </a:r>
            <a:r>
              <a:rPr lang="ru-RU" dirty="0" err="1" smtClean="0"/>
              <a:t>сцеплления</a:t>
            </a:r>
            <a:r>
              <a:rPr lang="ru-RU" dirty="0" smtClean="0"/>
              <a:t> 4 отходит от маховика 3 и </a:t>
            </a:r>
          </a:p>
          <a:p>
            <a:r>
              <a:rPr lang="ru-RU" dirty="0" err="1" smtClean="0"/>
              <a:t>Сцепение</a:t>
            </a:r>
            <a:r>
              <a:rPr lang="ru-RU" dirty="0" smtClean="0"/>
              <a:t>  выключается.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лавная дорога сцепление автомобиля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цепление гоночного автомобиля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53580"/>
            <a:ext cx="9165192" cy="687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Домашнее задание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 повторить конспект , читать стр104-108.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Сцепление предназначено для кратковременного разъединения двигателя от трансмиссии, и плавного их соединения.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 сцеплений: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hema-odnodiskovogo-stsepleniya-s-privodom-vy-klyuche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3571900" cy="3286148"/>
          </a:xfrm>
        </p:spPr>
      </p:pic>
      <p:pic>
        <p:nvPicPr>
          <p:cNvPr id="5" name="Рисунок 4" descr="r16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245575" cy="3071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521495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Однодисково</a:t>
            </a:r>
            <a:r>
              <a:rPr lang="ru-RU" dirty="0" smtClean="0">
                <a:solidFill>
                  <a:srgbClr val="C00000"/>
                </a:solidFill>
              </a:rPr>
              <a:t>е                                                      двухдисковое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Отличие сцеплений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1. кол-во дисков сцепления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 Дополнительный промежуточный диск.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 2 нажимных диска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Принцип работы сцепления и коробки передач.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Сцепление МТЗ-82 однодисковое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ustrojstvo-scepleniya-traktorov-mtz-80-mtz-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3" y="1308390"/>
            <a:ext cx="7215237" cy="497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Основные части сцепления МТЗ-82 легко сравнить с макетом</a:t>
            </a:r>
          </a:p>
          <a:p>
            <a:r>
              <a:rPr lang="ru-RU" sz="2000" smtClean="0"/>
              <a:t>маховик</a:t>
            </a:r>
            <a:endParaRPr lang="ru-RU" sz="2000" dirty="0"/>
          </a:p>
        </p:txBody>
      </p:sp>
      <p:pic>
        <p:nvPicPr>
          <p:cNvPr id="4" name="Рисунок 3" descr="sankabos-korpus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7174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Диск сцепления</a:t>
            </a:r>
            <a:endParaRPr lang="ru-RU" dirty="0"/>
          </a:p>
        </p:txBody>
      </p:sp>
      <p:pic>
        <p:nvPicPr>
          <p:cNvPr id="4" name="Рисунок 3" descr="small_85-1601130-01%20sp%20m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428868"/>
            <a:ext cx="3157545" cy="31575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Отжимные рычаги</a:t>
            </a:r>
            <a:endParaRPr lang="ru-RU" dirty="0"/>
          </a:p>
        </p:txBody>
      </p:sp>
      <p:pic>
        <p:nvPicPr>
          <p:cNvPr id="4" name="Рисунок 3" descr="12669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984152"/>
            <a:ext cx="4857784" cy="35461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118</Words>
  <Application>Microsoft Office PowerPoint</Application>
  <PresentationFormat>Экран (4:3)</PresentationFormat>
  <Paragraphs>30</Paragraphs>
  <Slides>16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ЦелИ Обучающая: формирование новых знаний по устройству назначению и принципу работы сцепления.</vt:lpstr>
      <vt:lpstr>Слайд 2</vt:lpstr>
      <vt:lpstr>Виды  сцеплений:</vt:lpstr>
      <vt:lpstr>Отличие сцеплений</vt:lpstr>
      <vt:lpstr>Слайд 5</vt:lpstr>
      <vt:lpstr>Сцепление МТЗ-82 однодисковое</vt:lpstr>
      <vt:lpstr>Слайд 7</vt:lpstr>
      <vt:lpstr>Слайд 8</vt:lpstr>
      <vt:lpstr>Слайд 9</vt:lpstr>
      <vt:lpstr>Слайд 10</vt:lpstr>
      <vt:lpstr>Слайд 11</vt:lpstr>
      <vt:lpstr>Слайд 12</vt:lpstr>
      <vt:lpstr>Сцепление работает следующим образом</vt:lpstr>
      <vt:lpstr>Слайд 14</vt:lpstr>
      <vt:lpstr>Слайд 15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Обучающая: формирование новых знаний по устройству назначению и принципу работы сцепления.</dc:title>
  <dc:creator>Я люблю тебя, Вера!!!</dc:creator>
  <cp:lastModifiedBy>Я люблю тебя, Вера!!!</cp:lastModifiedBy>
  <cp:revision>12</cp:revision>
  <dcterms:created xsi:type="dcterms:W3CDTF">2013-09-23T16:40:57Z</dcterms:created>
  <dcterms:modified xsi:type="dcterms:W3CDTF">2013-09-24T14:05:43Z</dcterms:modified>
</cp:coreProperties>
</file>