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C3"/>
    <a:srgbClr val="00863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9NMG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857628"/>
            <a:ext cx="4143404" cy="2786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29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Татары</a:t>
            </a:r>
            <a:endParaRPr lang="ru-RU" b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715304" cy="3143272"/>
          </a:xfrm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b="1" u="sng" dirty="0" smtClean="0">
                <a:latin typeface="Gabriola" pitchFamily="82" charset="0"/>
              </a:rPr>
              <a:t>Татары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(самоназвание — тат. татарлар, tatarlar) — </a:t>
            </a:r>
            <a:r>
              <a:rPr lang="ru-RU" dirty="0" smtClean="0">
                <a:latin typeface="Gabriola" pitchFamily="82" charset="0"/>
              </a:rPr>
              <a:t>туркоязычный </a:t>
            </a:r>
            <a:r>
              <a:rPr lang="ru-RU" dirty="0" smtClean="0">
                <a:latin typeface="Gabriola" pitchFamily="82" charset="0"/>
              </a:rPr>
              <a:t>народ, живущий в центральных областях европейской части России, в Поволжье, Приуралье, в Сибири, Казахстане, Средней Азии, СУАР и на Дальнем Востоке.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5" name="Рисунок 4" descr="t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857628"/>
            <a:ext cx="3421544" cy="27860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c7e33ac3acbc7617667457cf8pg--ukrasheniya-pogo.jpg"/>
          <p:cNvPicPr>
            <a:picLocks noChangeAspect="1"/>
          </p:cNvPicPr>
          <p:nvPr/>
        </p:nvPicPr>
        <p:blipFill>
          <a:blip r:embed="rId2"/>
          <a:srcRect l="5963" t="4044" r="5585"/>
          <a:stretch>
            <a:fillRect/>
          </a:stretch>
        </p:blipFill>
        <p:spPr>
          <a:xfrm>
            <a:off x="3071802" y="3643314"/>
            <a:ext cx="2928958" cy="30003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214290"/>
            <a:ext cx="8001031" cy="4643470"/>
          </a:xfrm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2400" dirty="0" smtClean="0">
                <a:latin typeface="Gabriola" pitchFamily="82" charset="0"/>
              </a:rPr>
              <a:t>К костюму надевали съемные украшения из серебра, коралла, перламутра, пуха водоплавающей птицы. Оригинальным украшением хакасской женщины является нагрудное украшение – </a:t>
            </a:r>
            <a:r>
              <a:rPr lang="ru-RU" sz="2400" b="1" u="sng" dirty="0" smtClean="0">
                <a:latin typeface="Gabriola" pitchFamily="82" charset="0"/>
              </a:rPr>
              <a:t>пого</a:t>
            </a:r>
            <a:r>
              <a:rPr lang="ru-RU" sz="2400" dirty="0" smtClean="0">
                <a:latin typeface="Gabriola" pitchFamily="82" charset="0"/>
              </a:rPr>
              <a:t>, подковообразной или полусферической формы зашитого перламутровыми круглыми бляшками с кораллами посередине и обшитого мелкими кораллами и бисером. Пого надевали замужние, семейные, многодетные, благополучные женщины, свахи. Женщины носили накосные, височные, ушные украшения. Все они выполняли хранительную функцию.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9a7862e0c073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643314"/>
            <a:ext cx="2857520" cy="2928958"/>
          </a:xfrm>
          <a:prstGeom prst="rect">
            <a:avLst/>
          </a:prstGeom>
        </p:spPr>
      </p:pic>
      <p:pic>
        <p:nvPicPr>
          <p:cNvPr id="6" name="Рисунок 5" descr="45.jpg"/>
          <p:cNvPicPr>
            <a:picLocks noChangeAspect="1"/>
          </p:cNvPicPr>
          <p:nvPr/>
        </p:nvPicPr>
        <p:blipFill>
          <a:blip r:embed="rId4"/>
          <a:srcRect l="10256" r="12820"/>
          <a:stretch>
            <a:fillRect/>
          </a:stretch>
        </p:blipFill>
        <p:spPr>
          <a:xfrm>
            <a:off x="1142976" y="3643314"/>
            <a:ext cx="2143140" cy="29289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-214338"/>
            <a:ext cx="8143875" cy="13573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63D"/>
                </a:solidFill>
                <a:effectLst/>
                <a:latin typeface="Monotype Corsiva" pitchFamily="66" charset="0"/>
              </a:rPr>
              <a:t>Таблица традиций и обрядов</a:t>
            </a:r>
            <a:endParaRPr lang="ru-RU" b="1" dirty="0">
              <a:solidFill>
                <a:srgbClr val="00863D"/>
              </a:solidFill>
              <a:effectLst/>
              <a:latin typeface="Monotype Corsiva" pitchFamily="66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6175" y="930275"/>
          <a:ext cx="7656513" cy="6462713"/>
        </p:xfrm>
        <a:graphic>
          <a:graphicData uri="http://schemas.openxmlformats.org/presentationml/2006/ole">
            <p:oleObj spid="_x0000_s1027" name="Документ" r:id="rId3" imgW="7628021" imgH="6308867" progId="Word.Document.12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628-1-f.jpg"/>
          <p:cNvPicPr>
            <a:picLocks noChangeAspect="1"/>
          </p:cNvPicPr>
          <p:nvPr/>
        </p:nvPicPr>
        <p:blipFill>
          <a:blip r:embed="rId2"/>
          <a:srcRect l="7692" r="3078"/>
          <a:stretch>
            <a:fillRect/>
          </a:stretch>
        </p:blipFill>
        <p:spPr>
          <a:xfrm>
            <a:off x="5000628" y="4000504"/>
            <a:ext cx="4143372" cy="2857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717C3"/>
                </a:solidFill>
                <a:effectLst/>
                <a:latin typeface="Monotype Corsiva" pitchFamily="66" charset="0"/>
              </a:rPr>
              <a:t>Азербайджанцы</a:t>
            </a:r>
            <a:endParaRPr lang="ru-RU" b="1" dirty="0">
              <a:solidFill>
                <a:srgbClr val="1717C3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8143900" cy="2786082"/>
          </a:xfrm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3000" b="1" u="sng" dirty="0" smtClean="0">
                <a:latin typeface="Gabriola" pitchFamily="82" charset="0"/>
              </a:rPr>
              <a:t>Азербайджанцы </a:t>
            </a:r>
            <a:r>
              <a:rPr lang="ru-RU" sz="3000" dirty="0" smtClean="0">
                <a:latin typeface="Gabriola" pitchFamily="82" charset="0"/>
              </a:rPr>
              <a:t>— </a:t>
            </a:r>
            <a:r>
              <a:rPr lang="ru-RU" sz="3000" dirty="0" smtClean="0">
                <a:latin typeface="Gabriola" pitchFamily="82" charset="0"/>
              </a:rPr>
              <a:t>туркоязычный </a:t>
            </a:r>
            <a:r>
              <a:rPr lang="ru-RU" sz="3000" dirty="0" smtClean="0">
                <a:latin typeface="Gabriola" pitchFamily="82" charset="0"/>
              </a:rPr>
              <a:t>народ, составляющий основное население Азербайджана и значительную часть населения северо-западного Ирана. Помимо Ирана и Азербайджана традиционно проживают на территории современных России (Дагестан), Грузии (Борчалы) и Турции.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7AK14Z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929067"/>
            <a:ext cx="4048125" cy="27146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5940.jpg"/>
          <p:cNvPicPr>
            <a:picLocks noChangeAspect="1"/>
          </p:cNvPicPr>
          <p:nvPr/>
        </p:nvPicPr>
        <p:blipFill>
          <a:blip r:embed="rId2"/>
          <a:srcRect l="11765" r="6965"/>
          <a:stretch>
            <a:fillRect/>
          </a:stretch>
        </p:blipFill>
        <p:spPr>
          <a:xfrm>
            <a:off x="4214810" y="4214818"/>
            <a:ext cx="1785950" cy="2643182"/>
          </a:xfrm>
          <a:prstGeom prst="rect">
            <a:avLst/>
          </a:prstGeom>
        </p:spPr>
      </p:pic>
      <p:pic>
        <p:nvPicPr>
          <p:cNvPr id="5" name="Рисунок 4" descr="iK5VKOMH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43636" y="4786322"/>
            <a:ext cx="2857520" cy="19288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3786214"/>
          </a:xfrm>
        </p:spPr>
        <p:txBody>
          <a:bodyPr>
            <a:normAutofit fontScale="62500" lnSpcReduction="20000"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4000" dirty="0" smtClean="0">
                <a:latin typeface="Gabriola" pitchFamily="82" charset="0"/>
              </a:rPr>
              <a:t>И </a:t>
            </a:r>
            <a:r>
              <a:rPr lang="ru-RU" sz="4000" dirty="0" smtClean="0">
                <a:latin typeface="Gabriola" pitchFamily="82" charset="0"/>
              </a:rPr>
              <a:t>женская, и мужская нижняя одежда вышивалась из холста и хлопковой ткани, в состоятельных же семьях чаще всего нижнюю одежду шили из шелка.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4000" dirty="0" smtClean="0">
                <a:latin typeface="Gabriola" pitchFamily="82" charset="0"/>
              </a:rPr>
              <a:t>Женщины </a:t>
            </a:r>
            <a:r>
              <a:rPr lang="ru-RU" sz="4000" dirty="0" smtClean="0">
                <a:latin typeface="Gabriola" pitchFamily="82" charset="0"/>
              </a:rPr>
              <a:t>носили головные уборы дома, во дворе и в гостях, а выходя на улицу, надевали белую чадру. Обычай допускал пребывание на улице без чадры только девочек и старых женщин.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4000" dirty="0" smtClean="0">
                <a:latin typeface="Gabriola" pitchFamily="82" charset="0"/>
              </a:rPr>
              <a:t>В XVI-XVII веках мужчины носили шаровары, которые в нижней части были достаточно узкими, а кверху постепенно расширялись. Шаровары </a:t>
            </a:r>
            <a:r>
              <a:rPr lang="ru-RU" sz="4000" dirty="0" smtClean="0">
                <a:latin typeface="Gabriola" pitchFamily="82" charset="0"/>
              </a:rPr>
              <a:t>часто </a:t>
            </a:r>
            <a:r>
              <a:rPr lang="ru-RU" sz="4000" dirty="0" smtClean="0">
                <a:latin typeface="Gabriola" pitchFamily="82" charset="0"/>
              </a:rPr>
              <a:t>были синего или темно-желтого цвета.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4000" dirty="0" smtClean="0">
                <a:latin typeface="Gabriola" pitchFamily="82" charset="0"/>
              </a:rPr>
              <a:t>Наиболее распространенным видом мужской обуви были легкие сапоги с длинным голенищем без каблуков (иногда с низкими каблуками), которые шили из мягкой кожи.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717C3"/>
                </a:solidFill>
                <a:effectLst/>
                <a:latin typeface="Monotype Corsiva" pitchFamily="66" charset="0"/>
              </a:rPr>
              <a:t>Азербайджанская национальная одежда</a:t>
            </a:r>
            <a:endParaRPr lang="ru-RU" b="1" dirty="0">
              <a:solidFill>
                <a:srgbClr val="1717C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786322"/>
            <a:ext cx="2786082" cy="192882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GfR_Nqm8rE.jpg"/>
          <p:cNvPicPr>
            <a:picLocks noChangeAspect="1"/>
          </p:cNvPicPr>
          <p:nvPr/>
        </p:nvPicPr>
        <p:blipFill>
          <a:blip r:embed="rId2"/>
          <a:srcRect l="28871" t="4978" r="10595" b="5420"/>
          <a:stretch>
            <a:fillRect/>
          </a:stretch>
        </p:blipFill>
        <p:spPr>
          <a:xfrm>
            <a:off x="1142976" y="4643446"/>
            <a:ext cx="2643206" cy="20002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214290"/>
            <a:ext cx="8143875" cy="4500594"/>
          </a:xfrm>
        </p:spPr>
        <p:txBody>
          <a:bodyPr>
            <a:normAutofit fontScale="77500" lnSpcReduction="20000"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Молодые </a:t>
            </a:r>
            <a:r>
              <a:rPr lang="ru-RU" dirty="0" smtClean="0">
                <a:latin typeface="Gabriola" pitchFamily="82" charset="0"/>
              </a:rPr>
              <a:t>невесты как правило, одевались боле красиво и более богато. Девушки и взрослые женщины, меньше пользовались украшениями.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Детская </a:t>
            </a:r>
            <a:r>
              <a:rPr lang="ru-RU" dirty="0" smtClean="0">
                <a:latin typeface="Gabriola" pitchFamily="82" charset="0"/>
              </a:rPr>
              <a:t>одежда по форме почти совпадала с одеждой взрослых и отличалась от них только размерами и элементами соответствия возрастным особенностям.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Свадебная и праздничная одежда обычно шилась из ценных тканей и </a:t>
            </a:r>
            <a:r>
              <a:rPr lang="ru-RU" dirty="0" smtClean="0">
                <a:latin typeface="Gabriola" pitchFamily="82" charset="0"/>
              </a:rPr>
              <a:t>украшалась </a:t>
            </a:r>
            <a:r>
              <a:rPr lang="ru-RU" dirty="0" smtClean="0">
                <a:latin typeface="Gabriola" pitchFamily="82" charset="0"/>
              </a:rPr>
              <a:t>различными золотыми и серебряными </a:t>
            </a:r>
            <a:r>
              <a:rPr lang="ru-RU" dirty="0" smtClean="0">
                <a:latin typeface="Gabriola" pitchFamily="82" charset="0"/>
              </a:rPr>
              <a:t>деталями. </a:t>
            </a:r>
            <a:endParaRPr lang="en-US" dirty="0" smtClean="0">
              <a:latin typeface="Gabriola" pitchFamily="82" charset="0"/>
            </a:endParaRP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Ювелиры </a:t>
            </a:r>
            <a:r>
              <a:rPr lang="ru-RU" dirty="0" smtClean="0">
                <a:latin typeface="Gabriola" pitchFamily="82" charset="0"/>
              </a:rPr>
              <a:t>изготовляли украшения из золота и серебра. Они также пользовались драгоценными камнями: бриллианты, алмазы, изумруды, рубины, жемчуг, бирюза, агат. В Азербайджане,  также пользовались огромной славой,  мужские и женские пояса, сделанные из </a:t>
            </a:r>
            <a:r>
              <a:rPr lang="ru-RU" dirty="0" smtClean="0">
                <a:latin typeface="Gabriola" pitchFamily="82" charset="0"/>
              </a:rPr>
              <a:t>серебра</a:t>
            </a:r>
            <a:r>
              <a:rPr lang="en-US" dirty="0" smtClean="0">
                <a:latin typeface="Gabriola" pitchFamily="82" charset="0"/>
              </a:rPr>
              <a:t>.</a:t>
            </a:r>
            <a:endParaRPr lang="ru-RU" dirty="0" smtClean="0">
              <a:latin typeface="Gabriola" pitchFamily="82" charset="0"/>
            </a:endParaRP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Полный комплект украшений, которым пользовались женщины, назывался "имарет", охватывающий разные головные и нагрудные украшения, кольца, серьги, пояса, браслеты и "базубенды</a:t>
            </a:r>
            <a:r>
              <a:rPr lang="ru-RU" dirty="0" smtClean="0">
                <a:latin typeface="Gabriola" pitchFamily="82" charset="0"/>
              </a:rPr>
              <a:t>".</a:t>
            </a:r>
            <a:endParaRPr lang="ru-RU" dirty="0" smtClean="0">
              <a:latin typeface="Gabriola" pitchFamily="82" charset="0"/>
            </a:endParaRPr>
          </a:p>
        </p:txBody>
      </p:sp>
      <p:pic>
        <p:nvPicPr>
          <p:cNvPr id="5" name="Рисунок 4" descr="iS1F57WW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643447"/>
            <a:ext cx="2533650" cy="2000264"/>
          </a:xfrm>
          <a:prstGeom prst="rect">
            <a:avLst/>
          </a:prstGeom>
        </p:spPr>
      </p:pic>
      <p:pic>
        <p:nvPicPr>
          <p:cNvPr id="6" name="Рисунок 5" descr="498f036b3b12.jpg"/>
          <p:cNvPicPr>
            <a:picLocks noChangeAspect="1"/>
          </p:cNvPicPr>
          <p:nvPr/>
        </p:nvPicPr>
        <p:blipFill>
          <a:blip r:embed="rId4"/>
          <a:srcRect t="2752" r="3999" b="25688"/>
          <a:stretch>
            <a:fillRect/>
          </a:stretch>
        </p:blipFill>
        <p:spPr>
          <a:xfrm>
            <a:off x="6572264" y="4643446"/>
            <a:ext cx="2357454" cy="200026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42900"/>
            <a:ext cx="8143900" cy="1285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717C3"/>
                </a:solidFill>
                <a:effectLst/>
                <a:latin typeface="Monotype Corsiva" pitchFamily="66" charset="0"/>
              </a:rPr>
              <a:t>Традиции</a:t>
            </a:r>
            <a:endParaRPr lang="ru-RU" b="1" dirty="0">
              <a:solidFill>
                <a:srgbClr val="1717C3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5214974" cy="6000768"/>
          </a:xfrm>
        </p:spPr>
        <p:txBody>
          <a:bodyPr>
            <a:normAutofit fontScale="55000" lnSpcReduction="20000"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1. Заходя </a:t>
            </a:r>
            <a:r>
              <a:rPr lang="ru-RU" dirty="0" smtClean="0">
                <a:latin typeface="Gabriola" pitchFamily="82" charset="0"/>
              </a:rPr>
              <a:t>в дом, нужно снять обувь и следовать дальнейшим распоряжениям хозяина. </a:t>
            </a:r>
            <a:endParaRPr lang="ru-RU" dirty="0" smtClean="0">
              <a:latin typeface="Gabriola" pitchFamily="82" charset="0"/>
            </a:endParaRP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2. Одной </a:t>
            </a:r>
            <a:r>
              <a:rPr lang="ru-RU" dirty="0" smtClean="0">
                <a:latin typeface="Gabriola" pitchFamily="82" charset="0"/>
              </a:rPr>
              <a:t>из главных особенностей азербайджанской </a:t>
            </a:r>
            <a:r>
              <a:rPr lang="ru-RU" dirty="0" smtClean="0">
                <a:latin typeface="Gabriola" pitchFamily="82" charset="0"/>
              </a:rPr>
              <a:t>кулинарии является </a:t>
            </a:r>
            <a:r>
              <a:rPr lang="ru-RU" dirty="0" smtClean="0">
                <a:latin typeface="Gabriola" pitchFamily="82" charset="0"/>
              </a:rPr>
              <a:t>неповторимый аромат и острый вкус </a:t>
            </a:r>
            <a:r>
              <a:rPr lang="ru-RU" dirty="0" smtClean="0">
                <a:latin typeface="Gabriola" pitchFamily="82" charset="0"/>
              </a:rPr>
              <a:t>блюд, который придают </a:t>
            </a:r>
            <a:r>
              <a:rPr lang="ru-RU" dirty="0" smtClean="0">
                <a:latin typeface="Gabriola" pitchFamily="82" charset="0"/>
              </a:rPr>
              <a:t>разнообразные специи. Д</a:t>
            </a:r>
            <a:r>
              <a:rPr lang="ru-RU" dirty="0" smtClean="0">
                <a:latin typeface="Gabriola" pitchFamily="82" charset="0"/>
              </a:rPr>
              <a:t>ругая </a:t>
            </a:r>
            <a:r>
              <a:rPr lang="ru-RU" dirty="0" smtClean="0">
                <a:latin typeface="Gabriola" pitchFamily="82" charset="0"/>
              </a:rPr>
              <a:t>отличительная особенность азербайджанской кулинарии — использование баранины. Из неё готовится </a:t>
            </a:r>
            <a:r>
              <a:rPr lang="ru-RU" dirty="0" err="1" smtClean="0">
                <a:latin typeface="Gabriola" pitchFamily="82" charset="0"/>
              </a:rPr>
              <a:t>долма</a:t>
            </a:r>
            <a:r>
              <a:rPr lang="ru-RU" dirty="0" smtClean="0">
                <a:latin typeface="Gabriola" pitchFamily="82" charset="0"/>
              </a:rPr>
              <a:t>, которая очень напоминает голубцы</a:t>
            </a:r>
            <a:r>
              <a:rPr lang="ru-RU" dirty="0" smtClean="0">
                <a:latin typeface="Gabriola" pitchFamily="82" charset="0"/>
              </a:rPr>
              <a:t>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3. Первым </a:t>
            </a:r>
            <a:r>
              <a:rPr lang="ru-RU" dirty="0" smtClean="0">
                <a:latin typeface="Gabriola" pitchFamily="82" charset="0"/>
              </a:rPr>
              <a:t>блюдом, поданным к столу, будет чай. После </a:t>
            </a:r>
            <a:r>
              <a:rPr lang="ru-RU" dirty="0" smtClean="0">
                <a:latin typeface="Gabriola" pitchFamily="82" charset="0"/>
              </a:rPr>
              <a:t>подаются </a:t>
            </a:r>
            <a:r>
              <a:rPr lang="ru-RU" dirty="0" smtClean="0">
                <a:latin typeface="Gabriola" pitchFamily="82" charset="0"/>
              </a:rPr>
              <a:t>вторые блюда, свежие овощи и зелень, а в конце – </a:t>
            </a:r>
            <a:r>
              <a:rPr lang="ru-RU" dirty="0" err="1" smtClean="0">
                <a:latin typeface="Gabriola" pitchFamily="82" charset="0"/>
              </a:rPr>
              <a:t>довга</a:t>
            </a:r>
            <a:r>
              <a:rPr lang="ru-RU" dirty="0" smtClean="0">
                <a:latin typeface="Gabriola" pitchFamily="82" charset="0"/>
              </a:rPr>
              <a:t> или сладости. </a:t>
            </a:r>
            <a:r>
              <a:rPr lang="ru-RU" dirty="0" smtClean="0">
                <a:latin typeface="Gabriola" pitchFamily="82" charset="0"/>
              </a:rPr>
              <a:t>Азербайджанский </a:t>
            </a:r>
            <a:r>
              <a:rPr lang="ru-RU" dirty="0" smtClean="0">
                <a:latin typeface="Gabriola" pitchFamily="82" charset="0"/>
              </a:rPr>
              <a:t>обед может </a:t>
            </a:r>
            <a:r>
              <a:rPr lang="ru-RU" dirty="0" smtClean="0">
                <a:latin typeface="Gabriola" pitchFamily="82" charset="0"/>
              </a:rPr>
              <a:t>длиться 3 часа.</a:t>
            </a:r>
            <a:endParaRPr lang="ru-RU" dirty="0" smtClean="0">
              <a:latin typeface="Gabriola" pitchFamily="82" charset="0"/>
            </a:endParaRP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4. Одной </a:t>
            </a:r>
            <a:r>
              <a:rPr lang="ru-RU" dirty="0" smtClean="0">
                <a:latin typeface="Gabriola" pitchFamily="82" charset="0"/>
              </a:rPr>
              <a:t>из самых интересных азербайджанских традиций является праздник </a:t>
            </a:r>
            <a:r>
              <a:rPr lang="ru-RU" dirty="0" err="1" smtClean="0">
                <a:latin typeface="Gabriola" pitchFamily="82" charset="0"/>
              </a:rPr>
              <a:t>Новруз</a:t>
            </a:r>
            <a:r>
              <a:rPr lang="ru-RU" dirty="0" smtClean="0">
                <a:latin typeface="Gabriola" pitchFamily="82" charset="0"/>
              </a:rPr>
              <a:t>, который посвящен весне и наступлению нового </a:t>
            </a:r>
            <a:r>
              <a:rPr lang="ru-RU" dirty="0" smtClean="0">
                <a:latin typeface="Gabriola" pitchFamily="82" charset="0"/>
              </a:rPr>
              <a:t>года</a:t>
            </a:r>
            <a:endParaRPr lang="ru-RU" dirty="0" smtClean="0">
              <a:latin typeface="Gabriola" pitchFamily="82" charset="0"/>
            </a:endParaRP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5. Празднуется </a:t>
            </a:r>
            <a:r>
              <a:rPr lang="ru-RU" dirty="0" smtClean="0">
                <a:latin typeface="Gabriola" pitchFamily="82" charset="0"/>
              </a:rPr>
              <a:t>и последний день уходящего года. </a:t>
            </a:r>
            <a:r>
              <a:rPr lang="ru-RU" dirty="0" smtClean="0">
                <a:latin typeface="Gabriola" pitchFamily="82" charset="0"/>
              </a:rPr>
              <a:t>на </a:t>
            </a:r>
            <a:r>
              <a:rPr lang="ru-RU" dirty="0" smtClean="0">
                <a:latin typeface="Gabriola" pitchFamily="82" charset="0"/>
              </a:rPr>
              <a:t>стол ставится свеча, зеркало и крашеное яйцо. Считается, что как только качнется яйцо – начнется Новый год. После этого все поздравляют друг друга. В первый день Нового года в доме всю ночь горит свет.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6. После </a:t>
            </a:r>
            <a:r>
              <a:rPr lang="ru-RU" dirty="0" smtClean="0">
                <a:latin typeface="Gabriola" pitchFamily="82" charset="0"/>
              </a:rPr>
              <a:t>рождения младенца его сразу купают в соленой воде, чтобы ребенок был честным и смелым. Но при первом купании мать не должна быть с ребенком. Когда у малыша появлялись первые зубки, проводился особый обряд, при котором готовилось блюдо из 7 видов зерновых. После того, как ребенку исполнялся 1 год, ему начинали подрезать ногти и стричь волосы. Первые остриженные волосы и ногти принято хранить.</a:t>
            </a:r>
          </a:p>
          <a:p>
            <a:pPr marL="0" indent="283464" algn="just">
              <a:spcBef>
                <a:spcPts val="0"/>
              </a:spcBef>
              <a:buNone/>
            </a:pPr>
            <a:endParaRPr lang="ru-RU" dirty="0" smtClean="0">
              <a:latin typeface="Gabriola" pitchFamily="82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зербайджан, обыча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928670"/>
            <a:ext cx="28574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зербайджан, угоще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497"/>
            <a:ext cx="28574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аздник Новруз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86322"/>
            <a:ext cx="28574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tary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285860"/>
            <a:ext cx="3286116" cy="53102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Татарский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национальный костюм</a:t>
            </a:r>
            <a:endParaRPr lang="ru-RU" b="1" i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5214974" cy="5786454"/>
          </a:xfrm>
        </p:spPr>
        <p:txBody>
          <a:bodyPr>
            <a:normAutofit fontScale="77500" lnSpcReduction="20000"/>
          </a:bodyPr>
          <a:lstStyle/>
          <a:p>
            <a:pPr marL="0" indent="283464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Gabriola" pitchFamily="82" charset="0"/>
              </a:rPr>
              <a:t>Основу </a:t>
            </a:r>
            <a:r>
              <a:rPr lang="ru-RU" sz="3400" dirty="0" smtClean="0">
                <a:latin typeface="Gabriola" pitchFamily="82" charset="0"/>
              </a:rPr>
              <a:t>костюма составляют </a:t>
            </a:r>
            <a:r>
              <a:rPr lang="ru-RU" sz="3400" b="1" u="sng" dirty="0" smtClean="0">
                <a:latin typeface="Gabriola" pitchFamily="82" charset="0"/>
              </a:rPr>
              <a:t>кулмэк</a:t>
            </a:r>
            <a:r>
              <a:rPr lang="ru-RU" sz="3400" dirty="0" smtClean="0">
                <a:latin typeface="Gabriola" pitchFamily="82" charset="0"/>
              </a:rPr>
              <a:t> (рубаха-платье) и </a:t>
            </a:r>
            <a:r>
              <a:rPr lang="ru-RU" sz="3400" b="1" u="sng" dirty="0" smtClean="0">
                <a:latin typeface="Gabriola" pitchFamily="82" charset="0"/>
              </a:rPr>
              <a:t>шаровары</a:t>
            </a:r>
            <a:r>
              <a:rPr lang="ru-RU" sz="3400" dirty="0" smtClean="0">
                <a:latin typeface="Gabriola" pitchFamily="82" charset="0"/>
              </a:rPr>
              <a:t>, а также </a:t>
            </a:r>
            <a:r>
              <a:rPr lang="ru-RU" sz="3400" b="1" u="sng" dirty="0" smtClean="0">
                <a:latin typeface="Gabriola" pitchFamily="82" charset="0"/>
              </a:rPr>
              <a:t>бешмет</a:t>
            </a:r>
            <a:r>
              <a:rPr lang="ru-RU" sz="3400" dirty="0" smtClean="0">
                <a:latin typeface="Gabriola" pitchFamily="82" charset="0"/>
              </a:rPr>
              <a:t>, </a:t>
            </a:r>
            <a:r>
              <a:rPr lang="ru-RU" sz="3400" b="1" u="sng" dirty="0" smtClean="0">
                <a:latin typeface="Gabriola" pitchFamily="82" charset="0"/>
              </a:rPr>
              <a:t>чекмень</a:t>
            </a:r>
            <a:r>
              <a:rPr lang="ru-RU" sz="3400" dirty="0" smtClean="0">
                <a:latin typeface="Gabriola" pitchFamily="82" charset="0"/>
              </a:rPr>
              <a:t> и </a:t>
            </a:r>
            <a:r>
              <a:rPr lang="ru-RU" sz="3400" b="1" u="sng" dirty="0" smtClean="0">
                <a:latin typeface="Gabriola" pitchFamily="82" charset="0"/>
              </a:rPr>
              <a:t>казакин</a:t>
            </a:r>
            <a:r>
              <a:rPr lang="ru-RU" sz="3400" dirty="0" smtClean="0">
                <a:latin typeface="Gabriola" pitchFamily="82" charset="0"/>
              </a:rPr>
              <a:t>. В качестве верхней одежды часто надевался халат. Слово халат имеет происхождение от арабского слова хильгат, верхний элемент рабочей одежды. Также была и </a:t>
            </a:r>
            <a:r>
              <a:rPr lang="ru-RU" sz="3400" b="1" u="sng" dirty="0" smtClean="0">
                <a:latin typeface="Gabriola" pitchFamily="82" charset="0"/>
              </a:rPr>
              <a:t>чоба</a:t>
            </a:r>
            <a:r>
              <a:rPr lang="ru-RU" sz="3400" dirty="0" smtClean="0">
                <a:latin typeface="Gabriola" pitchFamily="82" charset="0"/>
              </a:rPr>
              <a:t> — легкая, без подкладки, верхняя одежда. Шили ее, как правило, из льняных или конопляных тканей домашнего производства, длиной чуть ниже колен. </a:t>
            </a:r>
            <a:r>
              <a:rPr lang="ru-RU" sz="3400" b="1" u="sng" dirty="0" smtClean="0">
                <a:latin typeface="Gabriola" pitchFamily="82" charset="0"/>
              </a:rPr>
              <a:t>Чекмень</a:t>
            </a:r>
            <a:r>
              <a:rPr lang="ru-RU" sz="3400" dirty="0" smtClean="0">
                <a:latin typeface="Gabriola" pitchFamily="82" charset="0"/>
              </a:rPr>
              <a:t> — приталенная длиннополая, крестьянская демисезонная одежда. У девушек украшением костюма являлась жилетка или фартук.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Головные уборы</a:t>
            </a:r>
            <a:endParaRPr lang="ru-RU" b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142984"/>
            <a:ext cx="3428992" cy="5715016"/>
          </a:xfrm>
        </p:spPr>
        <p:txBody>
          <a:bodyPr>
            <a:normAutofit/>
          </a:bodyPr>
          <a:lstStyle/>
          <a:p>
            <a:pPr marL="0" indent="283464" algn="r">
              <a:spcBef>
                <a:spcPts val="0"/>
              </a:spcBef>
              <a:buNone/>
            </a:pPr>
            <a:r>
              <a:rPr lang="ru-RU" sz="2400" dirty="0" smtClean="0">
                <a:latin typeface="Gabriola" pitchFamily="82" charset="0"/>
              </a:rPr>
              <a:t>Среди мужских головных уборов особое место заняла </a:t>
            </a:r>
            <a:r>
              <a:rPr lang="ru-RU" sz="2400" b="1" u="sng" dirty="0" smtClean="0">
                <a:latin typeface="Gabriola" pitchFamily="82" charset="0"/>
              </a:rPr>
              <a:t>тюбетейка</a:t>
            </a:r>
            <a:r>
              <a:rPr lang="ru-RU" sz="2400" dirty="0" smtClean="0">
                <a:latin typeface="Gabriola" pitchFamily="82" charset="0"/>
              </a:rPr>
              <a:t>.</a:t>
            </a:r>
          </a:p>
          <a:p>
            <a:pPr marL="0" indent="283464" algn="r">
              <a:spcBef>
                <a:spcPts val="0"/>
              </a:spcBef>
              <a:buNone/>
            </a:pPr>
            <a:r>
              <a:rPr lang="ru-RU" sz="2400" dirty="0" smtClean="0">
                <a:latin typeface="Gabriola" pitchFamily="82" charset="0"/>
              </a:rPr>
              <a:t>Часть национальной интеллигенции в конце XIX — начале XX веков, следуя тогдашней моде подражания турецким традициям, начала надевать </a:t>
            </a:r>
            <a:r>
              <a:rPr lang="ru-RU" sz="2400" b="1" u="sng" dirty="0" smtClean="0">
                <a:latin typeface="Gabriola" pitchFamily="82" charset="0"/>
              </a:rPr>
              <a:t>фески</a:t>
            </a:r>
            <a:r>
              <a:rPr lang="ru-RU" sz="2400" dirty="0" smtClean="0">
                <a:latin typeface="Gabriola" pitchFamily="82" charset="0"/>
              </a:rPr>
              <a:t>. Основным головным убором у женщин был </a:t>
            </a:r>
            <a:r>
              <a:rPr lang="ru-RU" sz="2400" b="1" u="sng" dirty="0" smtClean="0">
                <a:latin typeface="Gabriola" pitchFamily="82" charset="0"/>
              </a:rPr>
              <a:t>калфак</a:t>
            </a:r>
            <a:r>
              <a:rPr lang="ru-RU" sz="2400" dirty="0" smtClean="0">
                <a:latin typeface="Gabriola" pitchFamily="82" charset="0"/>
              </a:rPr>
              <a:t>. Среди мусульманского духовенства у татар также было распространено ношение </a:t>
            </a:r>
            <a:r>
              <a:rPr lang="ru-RU" sz="2400" b="1" u="sng" dirty="0" smtClean="0">
                <a:latin typeface="Gabriola" pitchFamily="82" charset="0"/>
              </a:rPr>
              <a:t>чалмы</a:t>
            </a:r>
            <a:r>
              <a:rPr lang="ru-RU" sz="2400" dirty="0" smtClean="0">
                <a:latin typeface="Gabriola" pitchFamily="82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тюбете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2143140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14298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</a:rPr>
              <a:t>Тюбетейка</a:t>
            </a:r>
            <a:endParaRPr lang="ru-RU" sz="2000" b="1" i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фе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14422"/>
            <a:ext cx="2428892" cy="2286016"/>
          </a:xfrm>
          <a:prstGeom prst="rect">
            <a:avLst/>
          </a:prstGeom>
        </p:spPr>
      </p:pic>
      <p:pic>
        <p:nvPicPr>
          <p:cNvPr id="7" name="Рисунок 6" descr="калфа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571876"/>
            <a:ext cx="2143139" cy="2857520"/>
          </a:xfrm>
          <a:prstGeom prst="rect">
            <a:avLst/>
          </a:prstGeom>
        </p:spPr>
      </p:pic>
      <p:pic>
        <p:nvPicPr>
          <p:cNvPr id="8" name="Рисунок 7" descr="чалм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571876"/>
            <a:ext cx="2428892" cy="285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116" y="114298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Феска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07220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</a:rPr>
              <a:t>Калфак</a:t>
            </a:r>
            <a:endParaRPr lang="ru-RU" sz="2000" b="1" i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6072206"/>
            <a:ext cx="94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FF"/>
                </a:solidFill>
              </a:rPr>
              <a:t>Чалма</a:t>
            </a:r>
            <a:endParaRPr lang="ru-RU" sz="20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Обувь</a:t>
            </a:r>
            <a:endParaRPr lang="ru-RU" b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176854"/>
          </a:xfrm>
        </p:spPr>
        <p:txBody>
          <a:bodyPr/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dirty="0" smtClean="0">
                <a:latin typeface="Gabriola" pitchFamily="82" charset="0"/>
              </a:rPr>
              <a:t>В качестве обуви у городских татар было широко распространено ношение </a:t>
            </a:r>
            <a:r>
              <a:rPr lang="ru-RU" b="1" u="sng" dirty="0" smtClean="0">
                <a:latin typeface="Gabriola" pitchFamily="82" charset="0"/>
              </a:rPr>
              <a:t>ичиг</a:t>
            </a:r>
            <a:r>
              <a:rPr lang="ru-RU" dirty="0" smtClean="0">
                <a:latin typeface="Gabriola" pitchFamily="82" charset="0"/>
              </a:rPr>
              <a:t> (читек). В сельской местности носили </a:t>
            </a:r>
            <a:r>
              <a:rPr lang="ru-RU" b="1" u="sng" dirty="0" smtClean="0">
                <a:latin typeface="Gabriola" pitchFamily="82" charset="0"/>
              </a:rPr>
              <a:t>чабата</a:t>
            </a:r>
            <a:r>
              <a:rPr lang="ru-RU" dirty="0" smtClean="0">
                <a:latin typeface="Gabriola" pitchFamily="82" charset="0"/>
              </a:rPr>
              <a:t> (лапти</a:t>
            </a:r>
            <a:r>
              <a:rPr lang="ru-RU" dirty="0" smtClean="0">
                <a:latin typeface="Gabriola" pitchFamily="82" charset="0"/>
              </a:rPr>
              <a:t>).</a:t>
            </a:r>
            <a:endParaRPr lang="ru-RU" dirty="0" smtClean="0">
              <a:latin typeface="Gabriola" pitchFamily="82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чи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643182"/>
            <a:ext cx="2857520" cy="3333759"/>
          </a:xfrm>
          <a:prstGeom prst="rect">
            <a:avLst/>
          </a:prstGeom>
        </p:spPr>
      </p:pic>
      <p:pic>
        <p:nvPicPr>
          <p:cNvPr id="5" name="Рисунок 4" descr="iK5UJPT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43182"/>
            <a:ext cx="3500462" cy="3333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600076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Ичиг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6000768"/>
            <a:ext cx="141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Чабата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Традиции и обычаи татарского народа</a:t>
            </a:r>
            <a:endParaRPr lang="ru-RU" b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4429156"/>
          </a:xfrm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2300" dirty="0" smtClean="0">
                <a:latin typeface="Gabriola" pitchFamily="82" charset="0"/>
              </a:rPr>
              <a:t>Календарный цикл национальных праздников и обрядов татарского народа начинается с </a:t>
            </a:r>
            <a:r>
              <a:rPr lang="ru-RU" sz="2300" b="1" u="sng" dirty="0" smtClean="0">
                <a:latin typeface="Gabriola" pitchFamily="82" charset="0"/>
              </a:rPr>
              <a:t>Науруза</a:t>
            </a:r>
            <a:r>
              <a:rPr lang="ru-RU" sz="2300" dirty="0" smtClean="0">
                <a:latin typeface="Gabriola" pitchFamily="82" charset="0"/>
              </a:rPr>
              <a:t>, который праздновали в день весеннего равноденствия (21 марта) по солнечному календарю.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2300" dirty="0" smtClean="0">
                <a:latin typeface="Gabriola" pitchFamily="82" charset="0"/>
              </a:rPr>
              <a:t>Шакирды (ученики медресе) обходили дома с </a:t>
            </a:r>
            <a:r>
              <a:rPr lang="ru-RU" sz="2300" dirty="0" smtClean="0">
                <a:latin typeface="Gabriola" pitchFamily="82" charset="0"/>
              </a:rPr>
              <a:t>песнями - </a:t>
            </a:r>
            <a:r>
              <a:rPr lang="ru-RU" sz="2300" dirty="0" smtClean="0">
                <a:latin typeface="Gabriola" pitchFamily="82" charset="0"/>
              </a:rPr>
              <a:t>пожеланиями благополучия и здоровья и в ответ получали угощение от хозяев.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2300" dirty="0" smtClean="0">
                <a:latin typeface="Gabriola" pitchFamily="82" charset="0"/>
              </a:rPr>
              <a:t>Вскоре </a:t>
            </a:r>
            <a:r>
              <a:rPr lang="ru-RU" sz="2300" dirty="0" smtClean="0">
                <a:latin typeface="Gabriola" pitchFamily="82" charset="0"/>
              </a:rPr>
              <a:t>после Науруза наступала пора весеннего сева - самое красивое время года,- устраивали праздник </a:t>
            </a:r>
            <a:r>
              <a:rPr lang="ru-RU" sz="2300" b="1" u="sng" dirty="0" smtClean="0">
                <a:latin typeface="Gabriola" pitchFamily="82" charset="0"/>
              </a:rPr>
              <a:t>Сабантуй</a:t>
            </a:r>
            <a:r>
              <a:rPr lang="ru-RU" sz="2300" dirty="0" smtClean="0">
                <a:latin typeface="Gabriola" pitchFamily="82" charset="0"/>
              </a:rPr>
              <a:t>. Кульминацией праздника был майдан. Состязание в беге, прыжках, национальной борьбе - кереш и конечно конные скачки, воспетые в стихах и песнях вызывающие восхищение и восток-украшение татарского праздника.</a:t>
            </a:r>
          </a:p>
          <a:p>
            <a:pPr>
              <a:buNone/>
            </a:pPr>
            <a:endParaRPr lang="ru-RU" sz="2300" dirty="0"/>
          </a:p>
        </p:txBody>
      </p:sp>
      <p:pic>
        <p:nvPicPr>
          <p:cNvPr id="4" name="Рисунок 3" descr="наур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714884"/>
            <a:ext cx="2571768" cy="2000264"/>
          </a:xfrm>
          <a:prstGeom prst="rect">
            <a:avLst/>
          </a:prstGeom>
        </p:spPr>
      </p:pic>
      <p:pic>
        <p:nvPicPr>
          <p:cNvPr id="5" name="Рисунок 4" descr="4171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714884"/>
            <a:ext cx="2357454" cy="2000264"/>
          </a:xfrm>
          <a:prstGeom prst="rect">
            <a:avLst/>
          </a:prstGeom>
        </p:spPr>
      </p:pic>
      <p:pic>
        <p:nvPicPr>
          <p:cNvPr id="6" name="Рисунок 5" descr="54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714884"/>
            <a:ext cx="2786082" cy="200026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214290"/>
            <a:ext cx="7929618" cy="3929090"/>
          </a:xfrm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2400" dirty="0" smtClean="0">
                <a:latin typeface="Gabriola" pitchFamily="82" charset="0"/>
              </a:rPr>
              <a:t>Особо почитаемыми считались мусульманские праздники. Самым значительным из них является </a:t>
            </a:r>
            <a:r>
              <a:rPr lang="ru-RU" sz="2400" b="1" u="sng" dirty="0" smtClean="0">
                <a:latin typeface="Gabriola" pitchFamily="82" charset="0"/>
              </a:rPr>
              <a:t>Курбан-байрам</a:t>
            </a:r>
            <a:r>
              <a:rPr lang="ru-RU" sz="2400" dirty="0" smtClean="0">
                <a:latin typeface="Gabriola" pitchFamily="82" charset="0"/>
              </a:rPr>
              <a:t>, это праздник жертвоприношения в память о готовности пророке Ибрагима принести в жертву Аллаху своего сына. За несколько недель до праздника начинают откармливать жертвенное животное, считается обязательным приготовить еду из мяса.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2400" b="1" u="sng" dirty="0" smtClean="0">
                <a:latin typeface="Gabriola" pitchFamily="82" charset="0"/>
              </a:rPr>
              <a:t>Ураза-байрам</a:t>
            </a:r>
            <a:r>
              <a:rPr lang="ru-RU" sz="2400" dirty="0" smtClean="0">
                <a:latin typeface="Gabriola" pitchFamily="82" charset="0"/>
              </a:rPr>
              <a:t> отмечается по завершению тридцатидневного поста в месяц рамазан. С утра, отведав сладостей, мусульмане отправляются в мечеть, а вечером устраивается праздничное семейное застолье.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U536b2PWC4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000504"/>
            <a:ext cx="3786214" cy="2643206"/>
          </a:xfrm>
          <a:prstGeom prst="rect">
            <a:avLst/>
          </a:prstGeom>
        </p:spPr>
      </p:pic>
      <p:pic>
        <p:nvPicPr>
          <p:cNvPr id="6" name="Рисунок 5" descr="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00504"/>
            <a:ext cx="4000528" cy="264320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63D"/>
                </a:solidFill>
                <a:effectLst/>
                <a:latin typeface="Monotype Corsiva" pitchFamily="66" charset="0"/>
              </a:rPr>
              <a:t>Хакасы</a:t>
            </a:r>
            <a:endParaRPr lang="ru-RU" b="1" dirty="0">
              <a:solidFill>
                <a:srgbClr val="00863D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2786082"/>
          </a:xfrm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2800" b="1" u="sng" dirty="0" smtClean="0">
                <a:latin typeface="Gabriola" pitchFamily="82" charset="0"/>
              </a:rPr>
              <a:t>Хакасы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smtClean="0">
                <a:latin typeface="Gabriola" pitchFamily="82" charset="0"/>
              </a:rPr>
              <a:t>(самоназвание тадар, мн. ч. тадарлар; устаревшее — минусинские татары, </a:t>
            </a:r>
            <a:r>
              <a:rPr lang="ru-RU" sz="2800" dirty="0" smtClean="0">
                <a:latin typeface="Gabriola" pitchFamily="82" charset="0"/>
              </a:rPr>
              <a:t>абаканские </a:t>
            </a:r>
            <a:r>
              <a:rPr lang="ru-RU" sz="2800" dirty="0" smtClean="0">
                <a:latin typeface="Gabriola" pitchFamily="82" charset="0"/>
              </a:rPr>
              <a:t>(</a:t>
            </a:r>
            <a:r>
              <a:rPr lang="ru-RU" sz="2800" dirty="0" smtClean="0">
                <a:latin typeface="Gabriola" pitchFamily="82" charset="0"/>
              </a:rPr>
              <a:t>енисейские</a:t>
            </a:r>
            <a:r>
              <a:rPr lang="ru-RU" sz="2800" dirty="0" smtClean="0">
                <a:latin typeface="Gabriola" pitchFamily="82" charset="0"/>
              </a:rPr>
              <a:t>) татары, а</a:t>
            </a:r>
            <a:r>
              <a:rPr lang="ru-RU" sz="2800" dirty="0" smtClean="0">
                <a:latin typeface="Gabriola" pitchFamily="82" charset="0"/>
              </a:rPr>
              <a:t>чинские </a:t>
            </a:r>
            <a:r>
              <a:rPr lang="ru-RU" sz="2800" dirty="0" smtClean="0">
                <a:latin typeface="Gabriola" pitchFamily="82" charset="0"/>
              </a:rPr>
              <a:t>татары) — тюркский народ </a:t>
            </a:r>
            <a:r>
              <a:rPr lang="ru-RU" sz="2800" dirty="0" smtClean="0">
                <a:latin typeface="Gabriola" pitchFamily="82" charset="0"/>
              </a:rPr>
              <a:t>России. </a:t>
            </a:r>
            <a:r>
              <a:rPr lang="ru-RU" sz="2800" dirty="0" smtClean="0">
                <a:latin typeface="Gabriola" pitchFamily="82" charset="0"/>
              </a:rPr>
              <a:t>Традиционная религия — шаманизм, в XIX веке многие были крещены в православие (часто насильственно</a:t>
            </a:r>
            <a:r>
              <a:rPr lang="ru-RU" sz="2800" dirty="0" smtClean="0">
                <a:latin typeface="Gabriola" pitchFamily="82" charset="0"/>
              </a:rPr>
              <a:t>).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" name="Рисунок 3" descr="4Buryatia-on-Map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857628"/>
            <a:ext cx="4143404" cy="2786058"/>
          </a:xfrm>
          <a:prstGeom prst="rect">
            <a:avLst/>
          </a:prstGeom>
        </p:spPr>
      </p:pic>
      <p:pic>
        <p:nvPicPr>
          <p:cNvPr id="5" name="Рисунок 4" descr="7613650375223730b80629ff479b2c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857628"/>
            <a:ext cx="3643338" cy="278608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ZN0N9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84" y="1714488"/>
            <a:ext cx="3119016" cy="4643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863D"/>
                </a:solidFill>
                <a:effectLst/>
                <a:latin typeface="Monotype Corsiva" pitchFamily="66" charset="0"/>
              </a:rPr>
              <a:t>Хакасский национальный костюм</a:t>
            </a:r>
            <a:endParaRPr lang="ru-RU" b="1" dirty="0">
              <a:solidFill>
                <a:srgbClr val="00863D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5214974" cy="5786454"/>
          </a:xfrm>
        </p:spPr>
        <p:txBody>
          <a:bodyPr>
            <a:normAutofit fontScale="77500" lnSpcReduction="20000"/>
          </a:bodyPr>
          <a:lstStyle/>
          <a:p>
            <a:pPr marL="0" indent="283464">
              <a:spcBef>
                <a:spcPts val="0"/>
              </a:spcBef>
              <a:buNone/>
            </a:pPr>
            <a:r>
              <a:rPr lang="ru-RU" sz="3400" dirty="0" smtClean="0">
                <a:latin typeface="Gabriola" pitchFamily="82" charset="0"/>
              </a:rPr>
              <a:t>Легкая одежда состояла из рубахи или платья и штанов. Мужская рубашка изготовлялась из пестрого ситца, ее шили длинной и широкой. Наверху она собиралась в складки. У рубахи был отложной воротник, который застегивался на пуговицу, и узкие обшлага, сшитые из ткани другого цвета. Рукава пришивались к «</a:t>
            </a:r>
            <a:r>
              <a:rPr lang="ru-RU" sz="3400" dirty="0" err="1" smtClean="0">
                <a:latin typeface="Gabriola" pitchFamily="82" charset="0"/>
              </a:rPr>
              <a:t>поликам</a:t>
            </a:r>
            <a:r>
              <a:rPr lang="ru-RU" sz="3400" dirty="0" smtClean="0">
                <a:latin typeface="Gabriola" pitchFamily="82" charset="0"/>
              </a:rPr>
              <a:t>» - наплечным вставкам, как это делалось у русских. Таковым по покрою было и женское платье длиной до пола. Богатые шили праздничные рубашки из шерстяных и шёлковых тканей. Штаны делались из толстой бумажной ткани, а зимние – из овчин (шерстью внутрь) или выделанной кожи домашних и диких животных.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smtClean="0">
                <a:latin typeface="Gabriola" pitchFamily="82" charset="0"/>
              </a:rPr>
              <a:t>Верхней летней одеждой был суконный распашной кафтан - </a:t>
            </a:r>
            <a:r>
              <a:rPr lang="ru-RU" sz="3200" b="1" u="sng" dirty="0" smtClean="0">
                <a:latin typeface="Gabriola" pitchFamily="82" charset="0"/>
              </a:rPr>
              <a:t>сикпен</a:t>
            </a:r>
            <a:r>
              <a:rPr lang="ru-RU" sz="3200" dirty="0" smtClean="0">
                <a:latin typeface="Gabriola" pitchFamily="82" charset="0"/>
              </a:rPr>
              <a:t>, зимней - широкая в подоле овчинная шуба с большим отложным воротом и запахом на правую сторону. Она имела несколько вариантов покроя. Богатые хакасы подбивали ее дорогим мехом, покрывали цветной тканью, украшали вышивкой.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5" name="Рисунок 4" descr="каф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857628"/>
            <a:ext cx="3800475" cy="2790825"/>
          </a:xfrm>
          <a:prstGeom prst="rect">
            <a:avLst/>
          </a:prstGeom>
        </p:spPr>
      </p:pic>
      <p:pic>
        <p:nvPicPr>
          <p:cNvPr id="6" name="Рисунок 5" descr="Мужская%20шуба%20хара%20плис%20тон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00504"/>
            <a:ext cx="3810000" cy="266699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623</TotalTime>
  <Words>1003</Words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Солнцестояние</vt:lpstr>
      <vt:lpstr>Документ Microsoft Office Word</vt:lpstr>
      <vt:lpstr>Татары</vt:lpstr>
      <vt:lpstr>Татарский национальный костюм</vt:lpstr>
      <vt:lpstr>Головные уборы</vt:lpstr>
      <vt:lpstr>Обувь</vt:lpstr>
      <vt:lpstr>Традиции и обычаи татарского народа</vt:lpstr>
      <vt:lpstr>Слайд 6</vt:lpstr>
      <vt:lpstr>Хакасы</vt:lpstr>
      <vt:lpstr>Хакасский национальный костюм</vt:lpstr>
      <vt:lpstr>Слайд 9</vt:lpstr>
      <vt:lpstr>Слайд 10</vt:lpstr>
      <vt:lpstr>Таблица традиций и обрядов</vt:lpstr>
      <vt:lpstr>Азербайджанцы</vt:lpstr>
      <vt:lpstr>Азербайджанская национальная одежда</vt:lpstr>
      <vt:lpstr>Слайд 14</vt:lpstr>
      <vt:lpstr>Традиции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Татары</dc:title>
  <dc:creator>Лида</dc:creator>
  <cp:lastModifiedBy>Ольга</cp:lastModifiedBy>
  <cp:revision>31</cp:revision>
  <dcterms:created xsi:type="dcterms:W3CDTF">2016-02-16T07:13:52Z</dcterms:created>
  <dcterms:modified xsi:type="dcterms:W3CDTF">2016-02-16T17:47:53Z</dcterms:modified>
</cp:coreProperties>
</file>