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1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3AC358-7C94-4473-9E8C-78C6D06CD568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C1C25A5-C0CE-427E-AE9E-361B33A9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milev.ru/main.phtml?cid=5000092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://www.gumilev.ru/main.phtml?cid=5000086" TargetMode="External"/><Relationship Id="rId7" Type="http://schemas.openxmlformats.org/officeDocument/2006/relationships/hyperlink" Target="http://www.gumilev.ru/main.phtml?cid=5000091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://www.gumilev.ru/main.phtml?cid=50000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umilev.ru/main.phtml?cid=5000090" TargetMode="External"/><Relationship Id="rId11" Type="http://schemas.openxmlformats.org/officeDocument/2006/relationships/image" Target="../media/image15.gif"/><Relationship Id="rId5" Type="http://schemas.openxmlformats.org/officeDocument/2006/relationships/hyperlink" Target="http://www.gumilev.ru/main.phtml?cid=5000089" TargetMode="External"/><Relationship Id="rId10" Type="http://schemas.openxmlformats.org/officeDocument/2006/relationships/hyperlink" Target="http://www.gumilev.ru/main.phtml?cid=5000094" TargetMode="External"/><Relationship Id="rId4" Type="http://schemas.openxmlformats.org/officeDocument/2006/relationships/hyperlink" Target="http://www.gumilev.ru/main.phtml?cid=5000088" TargetMode="External"/><Relationship Id="rId9" Type="http://schemas.openxmlformats.org/officeDocument/2006/relationships/hyperlink" Target="http://www.gumilev.ru/main.phtml?cid=5000093" TargetMode="External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Учитель: Привезенцева Елена Николаевна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МОУ </a:t>
            </a:r>
            <a:r>
              <a:rPr lang="ru-RU" sz="2800" dirty="0" err="1" smtClean="0"/>
              <a:t>Радужненская</a:t>
            </a:r>
            <a:r>
              <a:rPr lang="ru-RU" sz="2800" dirty="0" smtClean="0"/>
              <a:t> средняя общеобразовательная школа Коломенского муниципального района Московской области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285728"/>
            <a:ext cx="3857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1911 году Гумилев, совместно с Сергеем Городецким, создает новую литературную группу -  «Цех поэтов».</a:t>
            </a:r>
          </a:p>
          <a:p>
            <a:r>
              <a:rPr lang="ru-RU" sz="2800" dirty="0" smtClean="0"/>
              <a:t>В феврале 1912 г. В редакции «</a:t>
            </a:r>
            <a:r>
              <a:rPr lang="ru-RU" sz="2800" dirty="0" err="1" smtClean="0"/>
              <a:t>Апполона</a:t>
            </a:r>
            <a:r>
              <a:rPr lang="ru-RU" sz="2800" dirty="0" smtClean="0"/>
              <a:t>» Гумилев заявил о рождении нового литературного течения, которому присвоили имя «акмеизм».</a:t>
            </a:r>
            <a:endParaRPr lang="ru-RU" sz="2800" dirty="0"/>
          </a:p>
        </p:txBody>
      </p:sp>
      <p:pic>
        <p:nvPicPr>
          <p:cNvPr id="7169" name="Picture 1" descr="C:\Documents and Settings\HomeUSER\Мои документы\Мои рисунки\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10" y="1428736"/>
            <a:ext cx="4450089" cy="30527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643446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Николай  Гумилев и  Сергей Городецкий. 1915 г.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143372" y="214290"/>
            <a:ext cx="4857784" cy="61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44106"/>
                </a:solidFill>
                <a:effectLst/>
                <a:latin typeface="Verdana" pitchFamily="34" charset="0"/>
              </a:rPr>
              <a:t>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44106"/>
                </a:solidFill>
                <a:effectLst/>
                <a:latin typeface="Verdana" pitchFamily="34" charset="0"/>
              </a:rPr>
              <a:t>Сборники стихов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44106"/>
                </a:solidFill>
                <a:effectLst/>
                <a:latin typeface="Verdana" pitchFamily="34" charset="0"/>
              </a:rPr>
              <a:t>Николая Гумилева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2"/>
              </a:rPr>
              <a:t>Путь конквистадоров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/>
              </a:rPr>
              <a:t>Романтические цветы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/>
              </a:rPr>
              <a:t>Жемчуга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5"/>
              </a:rPr>
              <a:t>Чужое небо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6"/>
              </a:rPr>
              <a:t>Колчан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7"/>
              </a:rPr>
              <a:t>Костер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8"/>
              </a:rPr>
              <a:t>Фарфоровый павильон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9"/>
              </a:rPr>
              <a:t>Огненный столп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10"/>
              </a:rPr>
              <a:t>Шатер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www.gumilev.ru/images/line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00" y="-1585913"/>
            <a:ext cx="5514975" cy="28575"/>
          </a:xfrm>
          <a:prstGeom prst="rect">
            <a:avLst/>
          </a:prstGeom>
          <a:noFill/>
        </p:spPr>
      </p:pic>
      <p:pic>
        <p:nvPicPr>
          <p:cNvPr id="6147" name="Picture 3" descr="C:\Documents and Settings\HomeUSER\Мои документы\Мои рисунки\shater_sev.jpg"/>
          <p:cNvPicPr>
            <a:picLocks noChangeAspect="1" noChangeArrowheads="1"/>
          </p:cNvPicPr>
          <p:nvPr/>
        </p:nvPicPr>
        <p:blipFill>
          <a:blip r:embed="rId12"/>
          <a:srcRect l="4894" t="1974" r="4565"/>
          <a:stretch>
            <a:fillRect/>
          </a:stretch>
        </p:blipFill>
        <p:spPr bwMode="auto">
          <a:xfrm rot="20495303">
            <a:off x="513140" y="388337"/>
            <a:ext cx="1986688" cy="26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HomeUSER\Мои документы\Мои рисунки\neb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394096">
            <a:off x="628104" y="2039461"/>
            <a:ext cx="2190399" cy="2832413"/>
          </a:xfrm>
          <a:prstGeom prst="rect">
            <a:avLst/>
          </a:prstGeom>
          <a:noFill/>
        </p:spPr>
      </p:pic>
      <p:pic>
        <p:nvPicPr>
          <p:cNvPr id="6149" name="Picture 5" descr="C:\Documents and Settings\HomeUSER\Мои документы\Мои рисунки\zhemchu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0153327">
            <a:off x="671618" y="3745075"/>
            <a:ext cx="2122461" cy="269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143248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Путешествовал по Африке, Ближнему Востоку, Италии. Добровольцем пошел на Первую мировую войну, служил в Русском экспедиционном корпусе в Париже. Вернувшись в 1918 году в Россию, вместе с Горьким возглавил издательство "Всемирная литература", стал председателем Всероссийского союза поэтов после Блока.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3" name="Picture 1" descr="C:\Documents and Settings\HomeUSER\Мои документы\Мои рисунки\afric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785950" cy="2665597"/>
          </a:xfrm>
          <a:prstGeom prst="rect">
            <a:avLst/>
          </a:prstGeom>
          <a:noFill/>
        </p:spPr>
      </p:pic>
      <p:pic>
        <p:nvPicPr>
          <p:cNvPr id="8194" name="Picture 2" descr="C:\Documents and Settings\HomeUSER\Мои документы\Мои рисунки\afric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1809038" cy="2700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14364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Картины абиссинских художников, привезенные Гумилевым из Африки.</a:t>
            </a:r>
            <a:endParaRPr lang="ru-RU" sz="1400" dirty="0"/>
          </a:p>
        </p:txBody>
      </p:sp>
      <p:pic>
        <p:nvPicPr>
          <p:cNvPr id="8197" name="Picture 5" descr="C:\Documents and Settings\HomeUSER\Мои документы\Мои рисунки\afric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14290"/>
            <a:ext cx="5216779" cy="2712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15272" y="428604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Гумилев в экспедиции в Африке.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57864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мае 1917 года Гумилева отправляют в командировку на </a:t>
            </a:r>
            <a:r>
              <a:rPr lang="ru-RU" sz="2400" dirty="0" err="1" smtClean="0"/>
              <a:t>Салоникский</a:t>
            </a:r>
            <a:r>
              <a:rPr lang="ru-RU" sz="2400" dirty="0" smtClean="0"/>
              <a:t> фронт, однако туда он не попадает, оставленный в Париже. Там Гумилев влюбился в юную красавицу, </a:t>
            </a:r>
            <a:r>
              <a:rPr lang="ru-RU" sz="2400" dirty="0" err="1" smtClean="0"/>
              <a:t>полурусскую-полуфранцуженку</a:t>
            </a:r>
            <a:r>
              <a:rPr lang="ru-RU" sz="2400" dirty="0" smtClean="0"/>
              <a:t>, Елену Карловну </a:t>
            </a:r>
            <a:r>
              <a:rPr lang="ru-RU" sz="2400" dirty="0" err="1" smtClean="0"/>
              <a:t>Дюбуше</a:t>
            </a:r>
            <a:r>
              <a:rPr lang="ru-RU" sz="2400" dirty="0" smtClean="0"/>
              <a:t>, которой поэт посвятил цикл стихотворений, вошедший в посмертный сборник «К Синей звезде», вышедший в 1923 году. В январе 1918 года, после расформирования управления военного комиссара, к которому он был приписан, Гумилев отправился в Лондон и оттуда в апреле 1918-го вернулся в Россию.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4578" name="Picture 2" descr="C:\Documents and Settings\HomeUSER\Мои документы\Мои рисунки\1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6955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35846"/>
            <a:ext cx="55721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Гумилев, предсказавший свою смерть в стихотворении "Рабочий", был расстрелян за участие за участие в так называемом «</a:t>
            </a:r>
            <a:r>
              <a:rPr lang="ru-RU" sz="2000" dirty="0" err="1" smtClean="0"/>
              <a:t>Таганцевском</a:t>
            </a:r>
            <a:r>
              <a:rPr lang="ru-RU" sz="2000" dirty="0" smtClean="0"/>
              <a:t> заговоре». Говорят, что перед расстрелом он запел "Боже, царя храни", хотя никогда не был монархистом. (По свидетельству отца Александра </a:t>
            </a:r>
            <a:r>
              <a:rPr lang="ru-RU" sz="2000" dirty="0" err="1" smtClean="0"/>
              <a:t>Туринцева</a:t>
            </a:r>
            <a:r>
              <a:rPr lang="ru-RU" sz="2000" dirty="0" smtClean="0"/>
              <a:t>, однажды Гумилев остался </a:t>
            </a:r>
            <a:r>
              <a:rPr lang="ru-RU" sz="2000" dirty="0" err="1" smtClean="0"/>
              <a:t>сядеть</a:t>
            </a:r>
            <a:r>
              <a:rPr lang="ru-RU" sz="2000" dirty="0" smtClean="0"/>
              <a:t> и выплеснул шампанское через плечо, когда все вокруг верноподданно вскочили при тосте за Государя Императора.) Гумилев вел себя со своими палачами как истинный заговорщик,- гордо, презрительно. Впоследствии оказалось, что ни в каком заговоре он на самом деле не участвовал. Как можно судить по воспоминаниям </a:t>
            </a:r>
            <a:r>
              <a:rPr lang="ru-RU" sz="2000" dirty="0" err="1" smtClean="0"/>
              <a:t>Одоевцевой</a:t>
            </a:r>
            <a:r>
              <a:rPr lang="ru-RU" sz="2000" dirty="0" smtClean="0"/>
              <a:t>, его, видимо, подвела склонность к разговорчивой таинственности, которой он по-мальчишески щеголял.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5602" name="Picture 2" descr="C:\Documents and Settings\HomeUSER\Мои документы\Мои рисунки\img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57158" y="642918"/>
            <a:ext cx="2831706" cy="38385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714884"/>
            <a:ext cx="285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Место предполагаемого расстрела Н.С.Гумилева. Фотография </a:t>
            </a:r>
            <a:r>
              <a:rPr lang="ru-RU" sz="1400" dirty="0" err="1" smtClean="0"/>
              <a:t>С.П.Лухницкого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64291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Необычной, романтичной, экзотичной была и поэзия Н.С. Гумилева. Он блистательно владел стихотворным мастерством, его лирика отличается гармонией формы, стройностью и завершенностью, изысканностью рифм, благозвучием стиха. Герои его произведений - капитаны, флибустьеры, открыватели новых земель, охотники, рыцари, мореплаватели. Даже названия стихотворений Гумилева поражают географическим размахом его впечатлений: «Озеро Чад», «Сахара», «Абиссинские песни», «Африканская ночь», «Замбези», «Нигер» и др. Много в стихах экзотических животных (гиена, ягуар, кенгуру, попугай, жираф, носорог), не только описанных с глубоким знанием их повадок, но и наделенных внутренним миром.</a:t>
            </a:r>
            <a:endParaRPr lang="ru-RU" dirty="0"/>
          </a:p>
        </p:txBody>
      </p:sp>
      <p:pic>
        <p:nvPicPr>
          <p:cNvPr id="26626" name="Picture 2" descr="C:\Documents and Settings\HomeUSER\Мои документы\Мои рисунки\172475fe97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60" y="714356"/>
            <a:ext cx="3140075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42910" y="357166"/>
            <a:ext cx="61436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Сегодня, я вижу, особенно грустен твой взгляд,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руки особенно тонки, колени обняв.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Послушай: далеко, далеко, на озере Чад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Изысканный бродит жираф.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Ему грациозная стройность и нега дана,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шкуру его украшает волшебный узор,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которым равняться осмелиться только луна,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Дробясь и качаясь на влаге широких озер.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Вдали он подобен цветным парусам корабля,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бег его плавен, как радостный птичий полет.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 знаю, как много чудесного видит земля,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Когда на закате он прячется в мраморный грот.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 знаю веселые сказки таинственных стран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 черную деву, про страсть молодого вождя,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 ты слишком долго вдыхала тяжелый туман,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 верить не хочешь во что-нибудь, кроме дождя.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как я тебе расскажу про тропический сад,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 стройные пальмы, про запах немыслимых трав…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 плачешь? Послушай…далеко, на озере Чад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Изысканный бродит жираф.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7652" name="Picture 4" descr="C:\Documents and Settings\HomeUSER\Мои документы\Николай Гумилев  Работы посвященные Гумилеву.files\lub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00174"/>
            <a:ext cx="263810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0"/>
            <a:ext cx="828680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Какова тема этого стихотворения?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оно о любви, то почему называется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Жираф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ответить на этот вопрос,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 понаблюдаем над текстом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Каково настроение стихотворения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пересказать его сюжет?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происходит действие? Как оно происходит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происходит действие?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ведет повествование?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Каким вы представляете его себе?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Помогла сказка?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C:\Documents and Settings\HomeUSER\Мои документы\Мои рисунки\Творчество\img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857364"/>
            <a:ext cx="1957443" cy="2287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928670"/>
            <a:ext cx="80927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Какова композиция стихотворения, сколько в нем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строф, сколько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предложений в каждой строфе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Определите виды рифм, назовите рифмующиеся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Приведите примеры звукописи.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Приведите примеры эмоционально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окрашенной лексики.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выражается художественное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автор использует сложные языковые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синтаксические конструкции?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ошибку в употреблении деепричастного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оборота.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эта стихотворная строчка- одна из самых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завораживающих в тексте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C:\Documents and Settings\HomeUSER\Мои документы\Мои рисунки\Новая папка (3)\1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893083"/>
            <a:ext cx="1643074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Чтение и анализ стихотворений «Капитаны», «Шестое чувство», «Заблудившийся трамвай».</a:t>
            </a:r>
            <a:endParaRPr lang="ru-RU" sz="3600" dirty="0"/>
          </a:p>
        </p:txBody>
      </p:sp>
      <p:pic>
        <p:nvPicPr>
          <p:cNvPr id="30722" name="Picture 2" descr="C:\Documents and Settings\HomeUSER\Мои документы\Мои рисунки\img454.jpg"/>
          <p:cNvPicPr>
            <a:picLocks noChangeAspect="1" noChangeArrowheads="1"/>
          </p:cNvPicPr>
          <p:nvPr/>
        </p:nvPicPr>
        <p:blipFill>
          <a:blip r:embed="rId2"/>
          <a:srcRect l="3636"/>
          <a:stretch>
            <a:fillRect/>
          </a:stretch>
        </p:blipFill>
        <p:spPr bwMode="auto">
          <a:xfrm>
            <a:off x="4714876" y="425800"/>
            <a:ext cx="3786214" cy="597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omeUSER\Мои документы\Мои рисунки\img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928802"/>
            <a:ext cx="5771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образов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Николая Гумилева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357166"/>
            <a:ext cx="60007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Урок в 11 классе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86" y="1857364"/>
            <a:ext cx="50720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Выучить стихотворение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Жираф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наизусть.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Написать работу “Размышление над стихотворением Н. Гумилева”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00042"/>
            <a:ext cx="654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7" name="Picture 3" descr="C:\Documents and Settings\HomeUSER\Мои документы\Мои рисунки\img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5" y="1910192"/>
            <a:ext cx="2978355" cy="3447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omeUSER\Мои документы\Мои рисунки\lori-0000170741-ynd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40363" y="0"/>
            <a:ext cx="918436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6406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Проверка домашнего задания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79296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Раскройте смысл понятия «акмеизм».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На какие традиции русской литературы опирается акмеизм?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 чем вы видите отличие акмеизма и символизма? Что у них общего?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058" y="642918"/>
            <a:ext cx="4857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Поэзия «серебряного века» немыслима без имени Николая Степановича Гумилева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(1886-1921). Создатель литературного течения акмеизм,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он завоевал интерес читателей не только талантом, оригинальностью стихов, но и необычной судьбой, страстной любовью к путешествиям, которые стали неотъемлемой частью его жизни и творчес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тва.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HomeUSER\Мои документы\Мои рисунки\img447.jpg"/>
          <p:cNvPicPr>
            <a:picLocks noChangeAspect="1" noChangeArrowheads="1"/>
          </p:cNvPicPr>
          <p:nvPr/>
        </p:nvPicPr>
        <p:blipFill>
          <a:blip r:embed="rId2"/>
          <a:srcRect l="13534" r="3007" b="3104"/>
          <a:stretch>
            <a:fillRect/>
          </a:stretch>
        </p:blipFill>
        <p:spPr bwMode="auto">
          <a:xfrm>
            <a:off x="355497" y="857232"/>
            <a:ext cx="344231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М. В. </a:t>
            </a:r>
            <a:r>
              <a:rPr lang="ru-RU" sz="1400" dirty="0" err="1" smtClean="0"/>
              <a:t>Фармаковский</a:t>
            </a:r>
            <a:r>
              <a:rPr lang="ru-RU" sz="1400" dirty="0" smtClean="0"/>
              <a:t>. Портрет Н.С.Гумилева. 1908г.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285728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Сын военного врача, Н.С.Гумилев окончил </a:t>
            </a:r>
            <a:r>
              <a:rPr lang="ru-RU" dirty="0" err="1" smtClean="0"/>
              <a:t>Царскосельскую</a:t>
            </a:r>
            <a:r>
              <a:rPr lang="ru-RU" dirty="0" smtClean="0"/>
              <a:t> гимназию, директором и преподавателем которой был известный поэт И.Ф.Анненский, воспитавший в своем ученике любовь к литературе.</a:t>
            </a:r>
            <a:endParaRPr lang="ru-RU" dirty="0"/>
          </a:p>
        </p:txBody>
      </p:sp>
      <p:pic>
        <p:nvPicPr>
          <p:cNvPr id="3" name="Picture 2" descr="C:\Documents and Settings\HomeUSER\Мои документы\Мои рисунки\img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811623" cy="3875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14678" y="1928802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Современники описывали «белобрысого самоуверенного юношу, внешне крайне неблагообразного, с косящим взглядом и шепелявой речью».</a:t>
            </a:r>
            <a:endParaRPr lang="ru-RU" dirty="0"/>
          </a:p>
        </p:txBody>
      </p:sp>
      <p:pic>
        <p:nvPicPr>
          <p:cNvPr id="3074" name="Picture 2" descr="C:\Documents and Settings\HomeUSER\Мои документы\Мои рисунки\img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215073" y="2272277"/>
            <a:ext cx="2589217" cy="3945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3108" y="350043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Н. С. Гумилев – гимназист старших классов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607220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И.Ф. Анненский – директор и преподаватель </a:t>
            </a:r>
            <a:r>
              <a:rPr lang="ru-RU" sz="1400" dirty="0" err="1" smtClean="0"/>
              <a:t>Царскосельской</a:t>
            </a:r>
            <a:r>
              <a:rPr lang="ru-RU" sz="1400" dirty="0" smtClean="0"/>
              <a:t> гимназии</a:t>
            </a:r>
            <a:endParaRPr lang="ru-RU" sz="1400" dirty="0"/>
          </a:p>
        </p:txBody>
      </p:sp>
      <p:pic>
        <p:nvPicPr>
          <p:cNvPr id="3075" name="Picture 3" descr="C:\Documents and Settings\HomeUSER\Мои документы\Мои рисунки\img4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8"/>
            <a:ext cx="3971925" cy="23955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4357694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Царскосельская</a:t>
            </a:r>
            <a:r>
              <a:rPr lang="ru-RU" sz="1400" dirty="0" smtClean="0"/>
              <a:t> Николаевская гимназия. 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omeUSER\Мои документы\Мои рисунки\img450.jpg"/>
          <p:cNvPicPr>
            <a:picLocks noChangeAspect="1" noChangeArrowheads="1"/>
          </p:cNvPicPr>
          <p:nvPr/>
        </p:nvPicPr>
        <p:blipFill>
          <a:blip r:embed="rId2"/>
          <a:srcRect l="7463" t="2851" b="2208"/>
          <a:stretch>
            <a:fillRect/>
          </a:stretch>
        </p:blipFill>
        <p:spPr bwMode="auto">
          <a:xfrm rot="10800000">
            <a:off x="6357950" y="285728"/>
            <a:ext cx="1928827" cy="30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Однако такое несколько ироничное отношение вскоре сменилось уважением и всеобщим признанием.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Молодой поэт твердо поставил перед собой цель – стать героем, смельчаком, выбирающим трудные и опасные пути, бросающим вызов всему миру. От природы робкий, физически слабый, он приказал себе стать сильным и решительным.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85762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Пришлось ломать свой характер, отказывать себе в житейских радостях, отправляться в длинные рискованные путешествия по джунглям Африки, пескам Сахары, горам Абиссинии, экзотическим лесам Мадагаскара, охотиться на львов и носорогов, пойти добровольцем на фронт в первую мировую войну, где за храбрость он был удостоен двумя Георгиевскими крестами.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350043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Н. С. Гумилев. Фотография. 1914г. 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omeUSER\Мои документы\Мои рисунки\img444.jpg"/>
          <p:cNvPicPr>
            <a:picLocks noChangeAspect="1" noChangeArrowheads="1"/>
          </p:cNvPicPr>
          <p:nvPr/>
        </p:nvPicPr>
        <p:blipFill>
          <a:blip r:embed="rId2"/>
          <a:srcRect l="4651" b="2278"/>
          <a:stretch>
            <a:fillRect/>
          </a:stretch>
        </p:blipFill>
        <p:spPr bwMode="auto">
          <a:xfrm rot="21195596">
            <a:off x="560782" y="986127"/>
            <a:ext cx="2409166" cy="36117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3214678" y="714356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Первую книгу стихов, «Путь конквистадоров», изданную на средства родителей, Гумилев опубликовал еще гимназистом в 1905 году. Уже в этой первой книге проявился постоянный лирический герой Гумилева – завоеватель, странник, мудрец, солдат, который доверчиво и радостно познает мир. Этот герой противостоит и современности с ее будничностью и герою декадентских стихов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кончив гимназию (тройки по всем точным наукам, четверки по гуманитарным, пятерка только по логике), Гумилев уехал в Париж. 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dirty="0" smtClean="0"/>
              <a:t> Париже Гумилев слушал лекции в Сорбонне, много писал, изучал стихотворную технику, стараясь выработать собственную манеру.  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Т</a:t>
            </a:r>
            <a:r>
              <a:rPr lang="ru-RU" dirty="0" smtClean="0"/>
              <a:t>ребования молодого Гумилева к стиху – энергия, четкость и ясность выражения, возвращение первоначального смысла и блеска таким понятиям, как честь, долг, героизм.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dirty="0" smtClean="0"/>
              <a:t>борник, изданный в Париже в 1908 году, Гумилев назвал </a:t>
            </a:r>
            <a:r>
              <a:rPr lang="ru-RU" b="1" dirty="0" smtClean="0">
                <a:solidFill>
                  <a:srgbClr val="C00000"/>
                </a:solidFill>
              </a:rPr>
              <a:t>«Романтические цветы».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3786190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dirty="0" smtClean="0"/>
              <a:t> свой первый приезд в Париж Гумилев посылал стихи в Москву, в главный журнал символистов </a:t>
            </a:r>
            <a:r>
              <a:rPr lang="ru-RU" b="1" dirty="0" smtClean="0">
                <a:solidFill>
                  <a:srgbClr val="C00000"/>
                </a:solidFill>
              </a:rPr>
              <a:t>«Вехи». 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Тогда</a:t>
            </a:r>
            <a:r>
              <a:rPr lang="ru-RU" dirty="0" smtClean="0"/>
              <a:t> же он начал издавать собственный журнал </a:t>
            </a:r>
            <a:r>
              <a:rPr lang="ru-RU" b="1" dirty="0" smtClean="0">
                <a:solidFill>
                  <a:srgbClr val="C00000"/>
                </a:solidFill>
              </a:rPr>
              <a:t>«Сириус»</a:t>
            </a:r>
            <a:r>
              <a:rPr lang="ru-RU" dirty="0" smtClean="0"/>
              <a:t>, пропагандирующий «новые ценности для изысканного миропонимания и старые ценности в новом аспекте».</a:t>
            </a:r>
            <a:endParaRPr lang="ru-RU" dirty="0"/>
          </a:p>
        </p:txBody>
      </p:sp>
      <p:pic>
        <p:nvPicPr>
          <p:cNvPr id="5122" name="Picture 2" descr="C:\Documents and Settings\HomeUSER\Мои документы\Мои рисунки\sirius_1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1740621" cy="24764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61436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Обложка журнала «Сириус», 1907 г., №3</a:t>
            </a:r>
            <a:endParaRPr lang="ru-RU" sz="1400" dirty="0"/>
          </a:p>
        </p:txBody>
      </p:sp>
      <p:pic>
        <p:nvPicPr>
          <p:cNvPr id="7" name="Picture 4" descr="C:\Documents and Settings\HomeUSER\Мои документы\Мои рисунки\fotof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1928826" cy="327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43636" y="350043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Н.Гумилев в Париже. 1908г.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28604"/>
            <a:ext cx="4572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Еще гимназистом Гумилев впервые увидел Анну Ахматову, тогда -  Аню Горенко. Ахматова вспоминала: «Говорили, что будущий вождь акмеистов влюбился в молодую поэтессу… На самом деле гимназист седьмого класса влюбился в гимназистку четвертого».</a:t>
            </a:r>
          </a:p>
          <a:p>
            <a:r>
              <a:rPr lang="ru-RU" dirty="0" smtClean="0"/>
              <a:t>Из Парижа влюбленный поэт шлет Анне предложения руки и сердца и неизменно получает отказ за отказом. </a:t>
            </a:r>
          </a:p>
          <a:p>
            <a:r>
              <a:rPr lang="ru-RU" dirty="0" smtClean="0"/>
              <a:t>К 1909 году относится роман Гумилева с поэтессой Е. Дмитриевой, приведший в итоге к дуэли Гумилева с М. Волошиным. </a:t>
            </a:r>
          </a:p>
          <a:p>
            <a:r>
              <a:rPr lang="ru-RU" dirty="0" smtClean="0"/>
              <a:t>А в ноябре 1909 г. Он наконец получил согласие на брак с Анной Ахматовой. В апреле 1910 г. Они венчались. По воспоминаниям Ахматовой, свадьба была не началом, а концом отношений – или, вернее, началом конца. И даже рождение сына (1912 г.) не могло предотвратить их разрыва.</a:t>
            </a:r>
            <a:endParaRPr lang="ru-RU" dirty="0"/>
          </a:p>
        </p:txBody>
      </p:sp>
      <p:pic>
        <p:nvPicPr>
          <p:cNvPr id="2051" name="Picture 3" descr="C:\Documents and Settings\HomeUSER\Мои документы\Мои рисунки\3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038150" cy="3310224"/>
          </a:xfrm>
          <a:prstGeom prst="rect">
            <a:avLst/>
          </a:prstGeom>
          <a:noFill/>
        </p:spPr>
      </p:pic>
      <p:pic>
        <p:nvPicPr>
          <p:cNvPr id="2052" name="Picture 4" descr="C:\Documents and Settings\HomeUSER\Мои документы\Мои рисунки\9a1e5ccf3b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333750" cy="2381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50" y="364331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А.А.Ахматова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614364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А.Ахматова и Н.Гумилев с сыном Львом.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416</TotalTime>
  <Words>1144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МОУ Радужненская средняя общеобразовательная школа Коломенского муниципального района Московской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Privezentceva</dc:creator>
  <cp:lastModifiedBy>1</cp:lastModifiedBy>
  <cp:revision>46</cp:revision>
  <dcterms:created xsi:type="dcterms:W3CDTF">2008-09-23T16:03:56Z</dcterms:created>
  <dcterms:modified xsi:type="dcterms:W3CDTF">2009-10-16T19:28:34Z</dcterms:modified>
</cp:coreProperties>
</file>