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56" r:id="rId2"/>
    <p:sldId id="293" r:id="rId3"/>
    <p:sldId id="267" r:id="rId4"/>
    <p:sldId id="257" r:id="rId5"/>
    <p:sldId id="258" r:id="rId6"/>
    <p:sldId id="284" r:id="rId7"/>
    <p:sldId id="285" r:id="rId8"/>
    <p:sldId id="270" r:id="rId9"/>
    <p:sldId id="271" r:id="rId10"/>
    <p:sldId id="286" r:id="rId11"/>
    <p:sldId id="295" r:id="rId12"/>
    <p:sldId id="282" r:id="rId13"/>
    <p:sldId id="266" r:id="rId14"/>
    <p:sldId id="287" r:id="rId15"/>
    <p:sldId id="288" r:id="rId16"/>
    <p:sldId id="289" r:id="rId17"/>
    <p:sldId id="290" r:id="rId18"/>
    <p:sldId id="276" r:id="rId19"/>
    <p:sldId id="268" r:id="rId20"/>
    <p:sldId id="279" r:id="rId21"/>
    <p:sldId id="291" r:id="rId22"/>
    <p:sldId id="263" r:id="rId23"/>
    <p:sldId id="292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EB487-EDF9-4F2D-A083-DA4D29A9DBD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EC8B4-8CED-4CCC-94A6-AFEA2AB18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040C-F2BE-4865-ABB7-67A79CAAEB0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638A6-E77B-4256-A08F-8E1AF9B8BA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040C-F2BE-4865-ABB7-67A79CAAEB0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638A6-E77B-4256-A08F-8E1AF9B8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040C-F2BE-4865-ABB7-67A79CAAEB0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638A6-E77B-4256-A08F-8E1AF9B8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040C-F2BE-4865-ABB7-67A79CAAEB0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638A6-E77B-4256-A08F-8E1AF9B8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040C-F2BE-4865-ABB7-67A79CAAEB0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638A6-E77B-4256-A08F-8E1AF9B8BA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040C-F2BE-4865-ABB7-67A79CAAEB0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638A6-E77B-4256-A08F-8E1AF9B8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040C-F2BE-4865-ABB7-67A79CAAEB0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638A6-E77B-4256-A08F-8E1AF9B8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040C-F2BE-4865-ABB7-67A79CAAEB0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638A6-E77B-4256-A08F-8E1AF9B8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040C-F2BE-4865-ABB7-67A79CAAEB0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638A6-E77B-4256-A08F-8E1AF9B8BA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040C-F2BE-4865-ABB7-67A79CAAEB0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638A6-E77B-4256-A08F-8E1AF9B8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9040C-F2BE-4865-ABB7-67A79CAAEB0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638A6-E77B-4256-A08F-8E1AF9B8BA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79040C-F2BE-4865-ABB7-67A79CAAEB09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5A638A6-E77B-4256-A08F-8E1AF9B8BA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0.png"/><Relationship Id="rId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36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  <a:ea typeface="Cambria Math" pitchFamily="18" charset="0"/>
              </a:rPr>
              <a:t>Простые механизмы.</a:t>
            </a:r>
            <a:b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  <a:ea typeface="Cambria Math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  <a:ea typeface="Cambria Math" pitchFamily="18" charset="0"/>
              </a:rPr>
              <a:t>Рычаг 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284984"/>
            <a:ext cx="4580012" cy="28083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«Я Землю бы мог повернуть рычагом, лишь дайте мне точку опоры»</a:t>
            </a:r>
          </a:p>
          <a:p>
            <a:endParaRPr lang="ru-RU" sz="3200" b="1" dirty="0" smtClean="0">
              <a:latin typeface="Comic Sans MS" pitchFamily="66" charset="0"/>
            </a:endParaRPr>
          </a:p>
          <a:p>
            <a:r>
              <a:rPr lang="ru-RU" sz="3200" b="1" dirty="0" smtClean="0">
                <a:latin typeface="Comic Sans MS" pitchFamily="66" charset="0"/>
              </a:rPr>
              <a:t> Архимед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143116"/>
            <a:ext cx="22860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ttp://im2-tub-ru.yandex.net/i?id=250243159-18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52936"/>
            <a:ext cx="810039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1550" y="-437579"/>
            <a:ext cx="8172450" cy="36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0039" tIns="630039" rIns="269790" bIns="1809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Рычаг 1-го рода      Рычаг 2-го рода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</a:br>
            <a:endParaRPr lang="ru-RU" sz="1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Силы приложены по обе         </a:t>
            </a:r>
            <a:r>
              <a:rPr lang="ru-RU" sz="2000" dirty="0" smtClean="0">
                <a:latin typeface="Comic Sans MS" pitchFamily="66" charset="0"/>
                <a:ea typeface="Calibri" pitchFamily="34" charset="0"/>
                <a:cs typeface="Arial" pitchFamily="34" charset="0"/>
              </a:rPr>
              <a:t>Силы приложены по одну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стороны от точки опоры          </a:t>
            </a:r>
            <a:r>
              <a:rPr lang="ru-RU" sz="2000" dirty="0" smtClean="0">
                <a:latin typeface="Comic Sans MS" pitchFamily="66" charset="0"/>
                <a:ea typeface="Calibri" pitchFamily="34" charset="0"/>
                <a:cs typeface="Arial" pitchFamily="34" charset="0"/>
              </a:rPr>
              <a:t>сторону от точки опоры.</a:t>
            </a:r>
            <a:endParaRPr lang="ru-RU" sz="2000" dirty="0" smtClean="0"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_taskaev.bar.edu54.ru/dobr/images/clip_image03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0"/>
            <a:ext cx="8100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Условие  равновесия рычага: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338522"/>
          </a:xfrm>
        </p:spPr>
        <p:txBody>
          <a:bodyPr>
            <a:normAutofit fontScale="62500" lnSpcReduction="20000"/>
          </a:bodyPr>
          <a:lstStyle/>
          <a:p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46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Рычаг находится в равновесии тогда, когда силы, действующие на него, обратно пропорциональны плечам этих сил.</a:t>
            </a:r>
          </a:p>
          <a:p>
            <a:pPr>
              <a:buNone/>
            </a:pPr>
            <a:endParaRPr lang="ru-RU" dirty="0" smtClean="0"/>
          </a:p>
          <a:p>
            <a:r>
              <a:rPr lang="en-US" dirty="0" smtClean="0"/>
              <a:t>  </a:t>
            </a:r>
            <a:r>
              <a:rPr lang="en-US" sz="6300" b="1" dirty="0" smtClean="0"/>
              <a:t>F</a:t>
            </a:r>
            <a:r>
              <a:rPr lang="ru-RU" sz="6300" b="1" baseline="-25000" dirty="0" smtClean="0"/>
              <a:t>1</a:t>
            </a:r>
            <a:r>
              <a:rPr lang="ru-RU" sz="6300" b="1" dirty="0" smtClean="0"/>
              <a:t>/</a:t>
            </a:r>
            <a:r>
              <a:rPr lang="en-US" sz="6300" b="1" dirty="0" smtClean="0"/>
              <a:t>F</a:t>
            </a:r>
            <a:r>
              <a:rPr lang="ru-RU" sz="6300" b="1" baseline="-25000" dirty="0" smtClean="0"/>
              <a:t>2 </a:t>
            </a:r>
            <a:r>
              <a:rPr lang="ru-RU" sz="6300" b="1" dirty="0" smtClean="0"/>
              <a:t>= </a:t>
            </a:r>
            <a:r>
              <a:rPr lang="en-US" sz="6300" b="1" dirty="0" smtClean="0"/>
              <a:t>L</a:t>
            </a:r>
            <a:r>
              <a:rPr lang="ru-RU" sz="6300" b="1" baseline="-25000" dirty="0" smtClean="0"/>
              <a:t>2</a:t>
            </a:r>
            <a:r>
              <a:rPr lang="ru-RU" sz="6300" b="1" dirty="0" smtClean="0"/>
              <a:t>/</a:t>
            </a:r>
            <a:r>
              <a:rPr lang="en-US" sz="6300" b="1" dirty="0" smtClean="0"/>
              <a:t>L</a:t>
            </a:r>
            <a:r>
              <a:rPr lang="ru-RU" sz="6300" b="1" baseline="-25000" dirty="0" smtClean="0"/>
              <a:t>1</a:t>
            </a:r>
            <a:endParaRPr lang="ru-RU" sz="6300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7896" name="AutoShape 8"/>
          <p:cNvSpPr>
            <a:spLocks noChangeShapeType="1"/>
          </p:cNvSpPr>
          <p:nvPr/>
        </p:nvSpPr>
        <p:spPr bwMode="auto">
          <a:xfrm>
            <a:off x="520700" y="555625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7" name="AutoShape 9"/>
          <p:cNvSpPr>
            <a:spLocks noChangeShapeType="1"/>
          </p:cNvSpPr>
          <p:nvPr/>
        </p:nvSpPr>
        <p:spPr bwMode="auto">
          <a:xfrm>
            <a:off x="520700" y="555625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1071538" y="54292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496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Архимед</a:t>
            </a:r>
            <a:endParaRPr lang="ru-RU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72816"/>
            <a:ext cx="3857652" cy="46805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Monotype Corsiva" pitchFamily="66" charset="0"/>
              </a:rPr>
              <a:t>Архимед (около 287 до н.э., Сиракузы, Сицилия </a:t>
            </a:r>
            <a:r>
              <a:rPr lang="ru-RU" b="1" dirty="0" smtClean="0">
                <a:latin typeface="Monotype Corsiva" pitchFamily="66" charset="0"/>
              </a:rPr>
              <a:t>- </a:t>
            </a:r>
            <a:r>
              <a:rPr lang="ru-RU" b="1" dirty="0">
                <a:latin typeface="Monotype Corsiva" pitchFamily="66" charset="0"/>
              </a:rPr>
              <a:t>212 до н.э., там же) </a:t>
            </a:r>
            <a:r>
              <a:rPr lang="ru-RU" b="1" dirty="0" smtClean="0">
                <a:latin typeface="Monotype Corsiva" pitchFamily="66" charset="0"/>
              </a:rPr>
              <a:t>-древнегреческий </a:t>
            </a:r>
            <a:r>
              <a:rPr lang="ru-RU" b="1" dirty="0">
                <a:latin typeface="Monotype Corsiva" pitchFamily="66" charset="0"/>
              </a:rPr>
              <a:t>ученый, математик и механик, основоположник теоретической механики и гидростатики.</a:t>
            </a:r>
          </a:p>
        </p:txBody>
      </p:sp>
      <p:pic>
        <p:nvPicPr>
          <p:cNvPr id="10242" name="Picture 2" descr="Архим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857364"/>
            <a:ext cx="2786082" cy="326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713616" cy="610669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Почему ручку у двери располагают скраю?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52877" cy="691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295232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Comic Sans MS" pitchFamily="66" charset="0"/>
              </a:rPr>
              <a:t>Как влияет положение груза на величину силы с которой надо удерживать палку? </a:t>
            </a:r>
            <a:r>
              <a:rPr lang="ru-RU" dirty="0" smtClean="0">
                <a:latin typeface="Comic Sans MS" pitchFamily="66" charset="0"/>
              </a:rPr>
              <a:t>равновесии?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 </a:t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Рычаг в быт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81536"/>
            <a:ext cx="662473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Простые механизмы в быту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3744415" cy="5040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3600400" cy="5040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982" y="188640"/>
            <a:ext cx="38257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01008"/>
            <a:ext cx="2520280" cy="33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0"/>
            <a:ext cx="388843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645024"/>
            <a:ext cx="3024336" cy="30243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Землеобрабатывающие механизмы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043" y="1564708"/>
            <a:ext cx="2726877" cy="200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78675"/>
            <a:ext cx="1593866" cy="210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118938"/>
            <a:ext cx="2189436" cy="274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046" y="1700807"/>
            <a:ext cx="2630170" cy="196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653136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3700" y="4505967"/>
            <a:ext cx="2126772" cy="178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43608" y="3571876"/>
            <a:ext cx="8100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их помощью убирают урожай 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Деревообрабатывающие инструменты</a:t>
            </a:r>
            <a:b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1714512" cy="12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857364"/>
            <a:ext cx="16925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16832"/>
            <a:ext cx="161209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286124"/>
            <a:ext cx="971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429000"/>
            <a:ext cx="1352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3429000"/>
            <a:ext cx="1409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143512"/>
            <a:ext cx="10953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5157794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66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43900" y="4643446"/>
            <a:ext cx="609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86710" y="1714488"/>
            <a:ext cx="1143001" cy="153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Ответы на тест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1 вариант        2 вариант          3 вариант</a:t>
            </a:r>
          </a:p>
          <a:p>
            <a:pPr>
              <a:buNone/>
            </a:pPr>
            <a:r>
              <a:rPr lang="ru-RU" dirty="0" smtClean="0"/>
              <a:t> 1. А                     1.  Г                       1.  А</a:t>
            </a:r>
          </a:p>
          <a:p>
            <a:pPr>
              <a:buNone/>
            </a:pPr>
            <a:r>
              <a:rPr lang="ru-RU" dirty="0" smtClean="0"/>
              <a:t> 2. В                     2.  Г                      2.  А</a:t>
            </a:r>
          </a:p>
          <a:p>
            <a:pPr>
              <a:buNone/>
            </a:pPr>
            <a:r>
              <a:rPr lang="ru-RU" dirty="0" smtClean="0"/>
              <a:t>  3.  Г                    3.  А                      3. Больше бегом</a:t>
            </a:r>
          </a:p>
          <a:p>
            <a:pPr>
              <a:buNone/>
            </a:pPr>
            <a:r>
              <a:rPr lang="ru-RU" dirty="0" smtClean="0"/>
              <a:t>  4.  500 Вт         4. 20000Дж     4. 15000 Дж</a:t>
            </a:r>
          </a:p>
          <a:p>
            <a:pPr>
              <a:buNone/>
            </a:pPr>
            <a:r>
              <a:rPr lang="ru-RU" dirty="0" smtClean="0"/>
              <a:t>  5.  400 Вт          5. 100000 Вт   5.  300 Вт</a:t>
            </a:r>
          </a:p>
          <a:p>
            <a:pPr>
              <a:buNone/>
            </a:pPr>
            <a:r>
              <a:rPr lang="ru-RU" dirty="0" smtClean="0"/>
              <a:t>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>Рычаги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1333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00174"/>
            <a:ext cx="1304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785926"/>
            <a:ext cx="1419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571612"/>
            <a:ext cx="13906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3214686"/>
            <a:ext cx="1295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286124"/>
            <a:ext cx="10001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3357562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4929198"/>
            <a:ext cx="14287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9058" y="5072074"/>
            <a:ext cx="609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9190" y="507207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4714884"/>
            <a:ext cx="1905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latin typeface="Comic Sans MS" pitchFamily="66" charset="0"/>
              </a:rPr>
              <a:t>Рычажные элементы в скелете человека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1\Рабочий стол\Рычаги\i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4104456" cy="39604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1\Рабочий стол\Рычаги\p3_clip_image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8880"/>
            <a:ext cx="3923928" cy="39604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32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Загадки</a:t>
            </a:r>
            <a:endParaRPr lang="ru-RU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300" b="1" dirty="0">
                <a:latin typeface="Monotype Corsiva" pitchFamily="66" charset="0"/>
              </a:rPr>
              <a:t>Два кольца, два конца, а посредине гвоздик.</a:t>
            </a:r>
          </a:p>
          <a:p>
            <a:r>
              <a:rPr lang="ru-RU" sz="3300" b="1" dirty="0">
                <a:latin typeface="Monotype Corsiva" pitchFamily="66" charset="0"/>
              </a:rPr>
              <a:t>Две сестры качались – правды добивались, а когда добились, то остановились.</a:t>
            </a:r>
          </a:p>
          <a:p>
            <a:r>
              <a:rPr lang="ru-RU" sz="3300" b="1" dirty="0">
                <a:latin typeface="Monotype Corsiva" pitchFamily="66" charset="0"/>
              </a:rPr>
              <a:t>Кланяется, кланяется – придет домой – растянется.</a:t>
            </a:r>
          </a:p>
          <a:p>
            <a:r>
              <a:rPr lang="ru-RU" sz="3300" b="1" dirty="0">
                <a:latin typeface="Monotype Corsiva" pitchFamily="66" charset="0"/>
              </a:rPr>
              <a:t>Зубасты, а не кусаются</a:t>
            </a:r>
          </a:p>
          <a:p>
            <a:r>
              <a:rPr lang="ru-RU" sz="3300" b="1" dirty="0" smtClean="0">
                <a:latin typeface="Monotype Corsiva" pitchFamily="66" charset="0"/>
              </a:rPr>
              <a:t>Три братца </a:t>
            </a:r>
            <a:r>
              <a:rPr lang="ru-RU" sz="3300" b="1" dirty="0">
                <a:latin typeface="Monotype Corsiva" pitchFamily="66" charset="0"/>
              </a:rPr>
              <a:t>пошли в воду купаться , два купаются, а один на берегу валяется.</a:t>
            </a:r>
          </a:p>
          <a:p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86380" y="1500174"/>
            <a:ext cx="3657600" cy="466344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Ножницы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r>
              <a:rPr lang="ru-RU" b="1" dirty="0" smtClean="0"/>
              <a:t>Весы</a:t>
            </a:r>
            <a:endParaRPr lang="ru-RU" b="1" dirty="0"/>
          </a:p>
          <a:p>
            <a:pPr>
              <a:buNone/>
            </a:pP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Топор</a:t>
            </a:r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/>
              <a:t>Грабли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r>
              <a:rPr lang="ru-RU" b="1" dirty="0"/>
              <a:t>Коромысло</a:t>
            </a:r>
          </a:p>
          <a:p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78107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Подведение итогов.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Домашнее задание: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32560" y="3140968"/>
            <a:ext cx="7406640" cy="1728192"/>
          </a:xfrm>
        </p:spPr>
        <p:txBody>
          <a:bodyPr/>
          <a:lstStyle/>
          <a:p>
            <a:r>
              <a:rPr lang="ru-RU" dirty="0" smtClean="0"/>
              <a:t>§</a:t>
            </a:r>
            <a:r>
              <a:rPr lang="ru-RU" sz="4000" b="1" dirty="0" smtClean="0">
                <a:solidFill>
                  <a:schemeClr val="accent5"/>
                </a:solidFill>
              </a:rPr>
              <a:t>55, 56, вопросы после параграфа,</a:t>
            </a:r>
            <a:r>
              <a:rPr lang="ru-RU" sz="4000" b="1" dirty="0" smtClean="0">
                <a:solidFill>
                  <a:schemeClr val="accent5"/>
                </a:solidFill>
                <a:latin typeface="Monotype Corsiva" pitchFamily="66" charset="0"/>
              </a:rPr>
              <a:t> упр30 №1,2,3 ,</a:t>
            </a:r>
            <a:endParaRPr lang="ru-RU" sz="4000" b="1" dirty="0" smtClean="0">
              <a:solidFill>
                <a:schemeClr val="accent5"/>
              </a:solidFill>
            </a:endParaRPr>
          </a:p>
          <a:p>
            <a:endParaRPr lang="ru-RU" sz="40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85926"/>
            <a:ext cx="7498080" cy="478634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Решать задачи можно вечно,</a:t>
            </a:r>
          </a:p>
          <a:p>
            <a:pPr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Вселенная ведь бесконечна.</a:t>
            </a:r>
          </a:p>
          <a:p>
            <a:pPr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Спасибо всем вам за урок, </a:t>
            </a:r>
          </a:p>
          <a:p>
            <a:pPr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А главное, чтобы был он впрок.</a:t>
            </a:r>
          </a:p>
          <a:p>
            <a:pPr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Загадка напоследок: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одной ручкой встречает, а другой провожает.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Учебные задачи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latin typeface="Book Antiqua" pitchFamily="18" charset="0"/>
              </a:rPr>
              <a:t>Дать определение простому механизму.</a:t>
            </a:r>
            <a:endParaRPr lang="ru-RU" dirty="0" smtClean="0">
              <a:latin typeface="Book Antiqua" pitchFamily="18" charset="0"/>
            </a:endParaRPr>
          </a:p>
          <a:p>
            <a:pPr lvl="0"/>
            <a:r>
              <a:rPr lang="ru-RU" b="1" dirty="0" smtClean="0">
                <a:latin typeface="Book Antiqua" pitchFamily="18" charset="0"/>
              </a:rPr>
              <a:t>Рассмотреть виды простых механизмов.</a:t>
            </a:r>
            <a:endParaRPr lang="ru-RU" dirty="0" smtClean="0">
              <a:latin typeface="Book Antiqua" pitchFamily="18" charset="0"/>
            </a:endParaRPr>
          </a:p>
          <a:p>
            <a:pPr lvl="0"/>
            <a:r>
              <a:rPr lang="ru-RU" b="1" dirty="0" smtClean="0">
                <a:latin typeface="Book Antiqua" pitchFamily="18" charset="0"/>
              </a:rPr>
              <a:t>Дать определение рычага.</a:t>
            </a:r>
            <a:endParaRPr lang="ru-RU" dirty="0" smtClean="0">
              <a:latin typeface="Book Antiqua" pitchFamily="18" charset="0"/>
            </a:endParaRPr>
          </a:p>
          <a:p>
            <a:pPr lvl="0"/>
            <a:r>
              <a:rPr lang="ru-RU" b="1" dirty="0" smtClean="0">
                <a:latin typeface="Book Antiqua" pitchFamily="18" charset="0"/>
              </a:rPr>
              <a:t>Узнать правило рычага.</a:t>
            </a:r>
            <a:endParaRPr lang="ru-RU" dirty="0" smtClean="0">
              <a:latin typeface="Book Antiqua" pitchFamily="18" charset="0"/>
            </a:endParaRPr>
          </a:p>
          <a:p>
            <a:pPr lvl="0"/>
            <a:r>
              <a:rPr lang="ru-RU" b="1" dirty="0" smtClean="0">
                <a:latin typeface="Book Antiqua" pitchFamily="18" charset="0"/>
              </a:rPr>
              <a:t>Узнать физические величины, характеризующие рычаг.</a:t>
            </a:r>
            <a:endParaRPr lang="ru-RU" dirty="0" smtClean="0">
              <a:latin typeface="Book Antiqua" pitchFamily="18" charset="0"/>
            </a:endParaRPr>
          </a:p>
          <a:p>
            <a:pPr lvl="0"/>
            <a:r>
              <a:rPr lang="ru-RU" b="1" dirty="0" smtClean="0">
                <a:latin typeface="Book Antiqua" pitchFamily="18" charset="0"/>
              </a:rPr>
              <a:t>Применять правило рычага при решении задач.</a:t>
            </a:r>
            <a:endParaRPr lang="ru-RU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b="1" dirty="0" smtClean="0">
                <a:latin typeface="Book Antiqua" pitchFamily="18" charset="0"/>
              </a:rPr>
              <a:t> </a:t>
            </a:r>
            <a:endParaRPr lang="ru-RU" dirty="0" smtClean="0">
              <a:latin typeface="Book Antiqua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744378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Как древние строители смогли построить пирамиду в Египте???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428868"/>
            <a:ext cx="3686172" cy="3857652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Пирамида Хеопса </a:t>
            </a:r>
          </a:p>
          <a:p>
            <a:r>
              <a:rPr lang="ru-RU" dirty="0" smtClean="0">
                <a:latin typeface="Monotype Corsiva" pitchFamily="66" charset="0"/>
              </a:rPr>
              <a:t>Высота 146,6м </a:t>
            </a:r>
          </a:p>
          <a:p>
            <a:r>
              <a:rPr lang="ru-RU" dirty="0" smtClean="0">
                <a:latin typeface="Monotype Corsiva" pitchFamily="66" charset="0"/>
              </a:rPr>
              <a:t>Каждая сторона основания 230 м</a:t>
            </a:r>
          </a:p>
          <a:p>
            <a:r>
              <a:rPr lang="ru-RU" dirty="0" smtClean="0">
                <a:latin typeface="Monotype Corsiva" pitchFamily="66" charset="0"/>
              </a:rPr>
              <a:t>Каменные блоки от2,5 до 15т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43356"/>
            <a:ext cx="430598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3456384" cy="22829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Использование простых механизмов при строительстве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2071688"/>
            <a:ext cx="3240360" cy="385762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Comic Sans MS" pitchFamily="66" charset="0"/>
              </a:rPr>
              <a:t>Простые механизмы - это </a:t>
            </a:r>
            <a:r>
              <a:rPr lang="ru-RU" dirty="0" smtClean="0">
                <a:latin typeface="Comic Sans MS" pitchFamily="66" charset="0"/>
              </a:rPr>
              <a:t>труженики </a:t>
            </a:r>
            <a:r>
              <a:rPr lang="ru-RU" dirty="0">
                <a:latin typeface="Comic Sans MS" pitchFamily="66" charset="0"/>
              </a:rPr>
              <a:t>со стажем работы более чем 30 веков, но они ничуть не состарились.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628800"/>
            <a:ext cx="449756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273" y="4221089"/>
            <a:ext cx="416119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.ru/upload/shop_2/1/5/3/item_1534840/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802838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s/fizika/Blok/0005-005-Kombinatsija-blok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01008"/>
            <a:ext cx="525658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900igr.net/datas/fizika/Rychagi-v-bytu/0005-005-Klin-i-vin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4717334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1484784"/>
            <a:ext cx="1728192" cy="1158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Простые механизмы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4714884"/>
            <a:ext cx="102464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Винт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4714884"/>
            <a:ext cx="10149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Клин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714884"/>
            <a:ext cx="10801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Ворот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3000372"/>
            <a:ext cx="166017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Наклонная плоскость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2996952"/>
            <a:ext cx="16561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Рычаг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4714884"/>
            <a:ext cx="10086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Блок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4714884"/>
            <a:ext cx="10081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Колесо</a:t>
            </a:r>
            <a:endParaRPr lang="ru-RU" sz="2000" b="1" dirty="0">
              <a:solidFill>
                <a:srgbClr val="FFFF00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3" idx="2"/>
          </p:cNvCxnSpPr>
          <p:nvPr/>
        </p:nvCxnSpPr>
        <p:spPr>
          <a:xfrm rot="5400000">
            <a:off x="3607873" y="3678749"/>
            <a:ext cx="2071703" cy="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9" idx="3"/>
            <a:endCxn id="8" idx="1"/>
          </p:cNvCxnSpPr>
          <p:nvPr/>
        </p:nvCxnSpPr>
        <p:spPr>
          <a:xfrm>
            <a:off x="4211960" y="3454152"/>
            <a:ext cx="860106" cy="3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14546" y="4357694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10" idx="0"/>
          </p:cNvCxnSpPr>
          <p:nvPr/>
        </p:nvCxnSpPr>
        <p:spPr>
          <a:xfrm rot="16200000" flipH="1">
            <a:off x="2020978" y="4539863"/>
            <a:ext cx="349778" cy="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7" idx="0"/>
          </p:cNvCxnSpPr>
          <p:nvPr/>
        </p:nvCxnSpPr>
        <p:spPr>
          <a:xfrm rot="16200000" flipH="1">
            <a:off x="3262984" y="4521992"/>
            <a:ext cx="349780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5728973" y="4504275"/>
            <a:ext cx="429198" cy="6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6822297" y="453628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Определение рычага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sz="4400" b="1" dirty="0" smtClean="0">
                <a:latin typeface="Monotype Corsiva" pitchFamily="66" charset="0"/>
              </a:rPr>
              <a:t>Рычаг - представляет собой твердое тело, способное вращаться вокруг неподвижной опоры. </a:t>
            </a:r>
            <a:endParaRPr lang="ru-RU" sz="44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4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1052</TotalTime>
  <Words>397</Words>
  <Application>Microsoft Office PowerPoint</Application>
  <PresentationFormat>Экран (4:3)</PresentationFormat>
  <Paragraphs>89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Простые механизмы. Рычаг </vt:lpstr>
      <vt:lpstr>Ответы на тест</vt:lpstr>
      <vt:lpstr>Учебные задачи</vt:lpstr>
      <vt:lpstr>Как древние строители смогли построить пирамиду в Египте???</vt:lpstr>
      <vt:lpstr>Использование простых механизмов при строительстве</vt:lpstr>
      <vt:lpstr>Слайд 6</vt:lpstr>
      <vt:lpstr>Слайд 7</vt:lpstr>
      <vt:lpstr>Слайд 8</vt:lpstr>
      <vt:lpstr>Определение рычага</vt:lpstr>
      <vt:lpstr>          </vt:lpstr>
      <vt:lpstr>Слайд 11</vt:lpstr>
      <vt:lpstr>Условие  равновесия рычага:</vt:lpstr>
      <vt:lpstr>Архимед</vt:lpstr>
      <vt:lpstr>Почему ручку у двери располагают скраю? </vt:lpstr>
      <vt:lpstr>Как влияет положение груза на величину силы с которой надо удерживать палку? равновесии?   </vt:lpstr>
      <vt:lpstr>Простые механизмы в быту</vt:lpstr>
      <vt:lpstr>Слайд 17</vt:lpstr>
      <vt:lpstr>Землеобрабатывающие механизмы </vt:lpstr>
      <vt:lpstr>Деревообрабатывающие инструменты </vt:lpstr>
      <vt:lpstr>Рычаги</vt:lpstr>
      <vt:lpstr>Рычажные элементы в скелете человека </vt:lpstr>
      <vt:lpstr>Загадки</vt:lpstr>
      <vt:lpstr>Подведение итогов.   Домашнее задание:</vt:lpstr>
      <vt:lpstr>Спасибо за внимание</vt:lpstr>
    </vt:vector>
  </TitlesOfParts>
  <Company>МОУ СОШ №16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механизмы. </dc:title>
  <dc:creator>Кабинет Физики</dc:creator>
  <cp:lastModifiedBy>1</cp:lastModifiedBy>
  <cp:revision>69</cp:revision>
  <dcterms:created xsi:type="dcterms:W3CDTF">2009-03-17T14:48:57Z</dcterms:created>
  <dcterms:modified xsi:type="dcterms:W3CDTF">2013-11-24T16:31:29Z</dcterms:modified>
</cp:coreProperties>
</file>